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82" r:id="rId13"/>
    <p:sldId id="284" r:id="rId14"/>
    <p:sldId id="283" r:id="rId15"/>
    <p:sldId id="267" r:id="rId16"/>
    <p:sldId id="268" r:id="rId17"/>
    <p:sldId id="269" r:id="rId18"/>
    <p:sldId id="270" r:id="rId19"/>
    <p:sldId id="271" r:id="rId20"/>
    <p:sldId id="277" r:id="rId21"/>
    <p:sldId id="272" r:id="rId22"/>
    <p:sldId id="280" r:id="rId23"/>
    <p:sldId id="281" r:id="rId24"/>
    <p:sldId id="273" r:id="rId25"/>
    <p:sldId id="278" r:id="rId26"/>
    <p:sldId id="279" r:id="rId27"/>
    <p:sldId id="274" r:id="rId28"/>
  </p:sldIdLst>
  <p:sldSz cx="18288000" cy="10287000"/>
  <p:notesSz cx="6858000" cy="9144000"/>
  <p:embeddedFontLst>
    <p:embeddedFont>
      <p:font typeface="Almarai" panose="020B0604020202020204" charset="-78"/>
      <p:regular r:id="rId29"/>
    </p:embeddedFont>
    <p:embeddedFont>
      <p:font typeface="Almarai Bold" panose="020B0604020202020204" charset="-78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76C8"/>
    <a:srgbClr val="07A973"/>
    <a:srgbClr val="3BF7B8"/>
    <a:srgbClr val="00003A"/>
    <a:srgbClr val="00002E"/>
    <a:srgbClr val="000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2" autoAdjust="0"/>
    <p:restoredTop sz="84970" autoAdjust="0"/>
  </p:normalViewPr>
  <p:slideViewPr>
    <p:cSldViewPr>
      <p:cViewPr>
        <p:scale>
          <a:sx n="37" d="100"/>
          <a:sy n="37" d="100"/>
        </p:scale>
        <p:origin x="1118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8.em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.em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svg"/><Relationship Id="rId7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microsoft.com/office/2011/relationships/webextension" Target="../webextensions/webextension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.svg"/><Relationship Id="rId7" Type="http://schemas.microsoft.com/office/2011/relationships/webextension" Target="../webextensions/webextension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microsoft.com/office/2011/relationships/webextension" Target="../webextensions/webextension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microsoft.com/office/2011/relationships/webextension" Target="../webextensions/webextension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sv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sv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5940" y="-491592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8" y="0"/>
                </a:lnTo>
                <a:lnTo>
                  <a:pt x="8754598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201419" y="5061812"/>
            <a:ext cx="5246522" cy="7495031"/>
            <a:chOff x="0" y="0"/>
            <a:chExt cx="444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57142" r="-571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9144000" y="6196748"/>
            <a:ext cx="2564685" cy="3663835"/>
            <a:chOff x="0" y="0"/>
            <a:chExt cx="4445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05262" y="-3450194"/>
            <a:ext cx="6752859" cy="9646942"/>
            <a:chOff x="0" y="0"/>
            <a:chExt cx="4445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1428" r="-214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16605949" y="3464712"/>
            <a:ext cx="841991" cy="84199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-5976625" y="4306703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271851" y="6236608"/>
            <a:ext cx="5689887" cy="446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79"/>
              </a:lnSpc>
              <a:spcBef>
                <a:spcPct val="0"/>
              </a:spcBef>
            </a:pPr>
            <a:r>
              <a:rPr lang="en-US" sz="2829" spc="432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Madison Merk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73748" y="3301008"/>
            <a:ext cx="7231514" cy="1473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6"/>
              </a:lnSpc>
            </a:pPr>
            <a:r>
              <a:rPr lang="en-US" sz="9555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SKILLS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73748" y="4747835"/>
            <a:ext cx="7231514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66"/>
              </a:lnSpc>
            </a:pPr>
            <a:r>
              <a:rPr lang="en-US" sz="9555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PORTFOLIO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4613775" y="-4787359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5978A93-5A01-C2CC-1750-79CA6BF5E6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916" y="588271"/>
            <a:ext cx="16219777" cy="9110458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592" y="1717521"/>
            <a:ext cx="6376662" cy="63766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82767" y="1195545"/>
            <a:ext cx="7594311" cy="759431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514181" y="2332825"/>
            <a:ext cx="7773819" cy="55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1"/>
              </a:lnSpc>
              <a:spcBef>
                <a:spcPct val="0"/>
              </a:spcBef>
            </a:pPr>
            <a:r>
              <a:rPr lang="en-US" sz="3174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INCIDENT MANAGEMENT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722327" y="2584516"/>
            <a:ext cx="1371267" cy="137126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712651" y="4526970"/>
            <a:ext cx="1371267" cy="137126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712651" y="6516233"/>
            <a:ext cx="1371267" cy="137126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9031701" y="2912898"/>
            <a:ext cx="733166" cy="714504"/>
          </a:xfrm>
          <a:custGeom>
            <a:avLst/>
            <a:gdLst/>
            <a:ahLst/>
            <a:cxnLst/>
            <a:rect l="l" t="t" r="r" b="b"/>
            <a:pathLst>
              <a:path w="733166" h="714504">
                <a:moveTo>
                  <a:pt x="0" y="0"/>
                </a:moveTo>
                <a:lnTo>
                  <a:pt x="733167" y="0"/>
                </a:lnTo>
                <a:lnTo>
                  <a:pt x="733167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0514181" y="4325779"/>
            <a:ext cx="8203486" cy="55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1"/>
              </a:lnSpc>
              <a:spcBef>
                <a:spcPct val="0"/>
              </a:spcBef>
            </a:pPr>
            <a:r>
              <a:rPr lang="en-US" sz="3174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DEVELOPMENT WORK</a:t>
            </a:r>
          </a:p>
        </p:txBody>
      </p:sp>
      <p:sp>
        <p:nvSpPr>
          <p:cNvPr id="18" name="Freeform 18"/>
          <p:cNvSpPr/>
          <p:nvPr/>
        </p:nvSpPr>
        <p:spPr>
          <a:xfrm>
            <a:off x="9105481" y="4890380"/>
            <a:ext cx="585607" cy="669613"/>
          </a:xfrm>
          <a:custGeom>
            <a:avLst/>
            <a:gdLst/>
            <a:ahLst/>
            <a:cxnLst/>
            <a:rect l="l" t="t" r="r" b="b"/>
            <a:pathLst>
              <a:path w="585607" h="669613">
                <a:moveTo>
                  <a:pt x="0" y="0"/>
                </a:moveTo>
                <a:lnTo>
                  <a:pt x="585607" y="0"/>
                </a:lnTo>
                <a:lnTo>
                  <a:pt x="585607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0514181" y="6268565"/>
            <a:ext cx="8978046" cy="55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1"/>
              </a:lnSpc>
              <a:spcBef>
                <a:spcPct val="0"/>
              </a:spcBef>
            </a:pPr>
            <a:r>
              <a:rPr lang="en-US" sz="3174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CONDUCT INTERNAL AUDITS</a:t>
            </a:r>
          </a:p>
        </p:txBody>
      </p:sp>
      <p:sp>
        <p:nvSpPr>
          <p:cNvPr id="20" name="Freeform 20"/>
          <p:cNvSpPr/>
          <p:nvPr/>
        </p:nvSpPr>
        <p:spPr>
          <a:xfrm>
            <a:off x="9124833" y="6831540"/>
            <a:ext cx="566255" cy="720926"/>
          </a:xfrm>
          <a:custGeom>
            <a:avLst/>
            <a:gdLst/>
            <a:ahLst/>
            <a:cxnLst/>
            <a:rect l="l" t="t" r="r" b="b"/>
            <a:pathLst>
              <a:path w="566255" h="720926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 rot="5400000">
            <a:off x="3867511" y="3014990"/>
            <a:ext cx="1224824" cy="1224824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200679" y="4525134"/>
            <a:ext cx="4800049" cy="2407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08"/>
              </a:lnSpc>
              <a:spcBef>
                <a:spcPct val="0"/>
              </a:spcBef>
            </a:pPr>
            <a:r>
              <a:rPr lang="en-US" sz="517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KROGER BUSINESS INTELLIGENCE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531521" y="3012146"/>
            <a:ext cx="6015843" cy="9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Monitor Business Intelligence team’s ServiceNow queue, picking up and addressing over 150 incidents. Typically issues regarding PowerBI or BzO application/reports.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531521" y="6897386"/>
            <a:ext cx="6015843" cy="9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r>
              <a:rPr lang="en-US" sz="1931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Utilize reporting tools to answer questions for team. Have audited things like Universe Documentation, SPMs, Workspace Security, etc.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751800" y="3157842"/>
            <a:ext cx="1456246" cy="85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531521" y="5008722"/>
            <a:ext cx="6015843" cy="1008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r>
              <a:rPr lang="en-US" sz="1931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Address development work distributed by our Jira software. Typically includes report creation, </a:t>
            </a:r>
            <a:r>
              <a:rPr lang="en-US" sz="1931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maintenence</a:t>
            </a:r>
            <a:r>
              <a:rPr lang="en-US" sz="1931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, or updates.</a:t>
            </a: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0BD618-8848-5CB3-BCC5-B36C15121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CE7C1B5-3296-DC41-C8E6-5C101160E93C}"/>
              </a:ext>
            </a:extLst>
          </p:cNvPr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2870E36-4124-DC96-6333-7DE7A76267B2}"/>
                </a:ext>
              </a:extLst>
            </p:cNvPr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3914E2C-4714-B654-52F6-E8562A8ABEEC}"/>
                </a:ext>
              </a:extLst>
            </p:cNvPr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3C10D08-AB42-F77C-B186-F0BA56744346}"/>
                </a:ext>
              </a:extLst>
            </p:cNvPr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19C71F5-C1D5-0D41-880D-EA921B168DFB}"/>
                </a:ext>
              </a:extLst>
            </p:cNvPr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8EA85451-8A16-5F54-7CE7-3853130AB802}"/>
              </a:ext>
            </a:extLst>
          </p:cNvPr>
          <p:cNvSpPr/>
          <p:nvPr/>
        </p:nvSpPr>
        <p:spPr>
          <a:xfrm>
            <a:off x="14613775" y="-4787359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AC30A12-5A9C-AC35-12FA-01F3CA8C10FE}"/>
              </a:ext>
            </a:extLst>
          </p:cNvPr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FEE9BD7-49FC-B5D3-638C-28F248CFE44C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9EF45AD5-2D71-AE3A-E406-27F72B6289FE}"/>
              </a:ext>
            </a:extLst>
          </p:cNvPr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FEF8339-9EFA-6E50-0219-E85B5B561A2F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783A10B-8CA3-0C7F-644C-17F05857F2C6}"/>
              </a:ext>
            </a:extLst>
          </p:cNvPr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DC4A41B-80F4-F96A-4610-920BFFA943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B9985C01-7589-308A-50CA-614E6CC57789}"/>
              </a:ext>
            </a:extLst>
          </p:cNvPr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6D2B258-34AC-CC7C-799D-F9A41523583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CE04CADB-35FB-F411-5114-75D98A874081}"/>
              </a:ext>
            </a:extLst>
          </p:cNvPr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E5D406AF-EE3A-1AC0-2B54-777A0E7B7BA8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AF9F65C7-F299-5F01-8E5F-F7D881287C7C}"/>
              </a:ext>
            </a:extLst>
          </p:cNvPr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A35D1AB-B615-5519-E623-99005551D11B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EC9B52-BC79-0622-EF0D-039F79330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27" y="420928"/>
            <a:ext cx="16769168" cy="941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13114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13154-B841-F096-7F18-B79CC033E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050E6DA-4593-6E8B-B2C2-575133B34F32}"/>
              </a:ext>
            </a:extLst>
          </p:cNvPr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3476A0C-0645-32A5-96AF-38BDD798106B}"/>
                </a:ext>
              </a:extLst>
            </p:cNvPr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4DCCCBC-6423-F070-1A80-53B5EF3C0592}"/>
                </a:ext>
              </a:extLst>
            </p:cNvPr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A6E7957-E1B7-7FCD-61C5-EA2362EC8B67}"/>
                </a:ext>
              </a:extLst>
            </p:cNvPr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A707630-ED04-A1B6-48DA-5C75BC33E4B7}"/>
                </a:ext>
              </a:extLst>
            </p:cNvPr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57CE4446-4739-56C9-923C-348F223D006E}"/>
              </a:ext>
            </a:extLst>
          </p:cNvPr>
          <p:cNvSpPr/>
          <p:nvPr/>
        </p:nvSpPr>
        <p:spPr>
          <a:xfrm>
            <a:off x="14613775" y="-4787359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A3C70C1C-E4F2-BDEA-FCE7-F8FECC3F3F36}"/>
              </a:ext>
            </a:extLst>
          </p:cNvPr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4519EC3-E84F-089B-ABF4-7890859045A9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0E12C81-78B0-2111-30FE-ADA0195CA73B}"/>
              </a:ext>
            </a:extLst>
          </p:cNvPr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B9F74F1-BACD-D946-02ED-695DCB5444CA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0FE9C99-3688-84AE-CF0F-6BBF39B2FF2B}"/>
              </a:ext>
            </a:extLst>
          </p:cNvPr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8A42344-0239-AF21-BA11-7E245C8B310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9FE0E2DC-87EA-22C2-F267-502027F4E1D2}"/>
              </a:ext>
            </a:extLst>
          </p:cNvPr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E5675D0-7953-0909-80DB-EDD5406B1C5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A125B557-6308-1F79-8845-0EDE7B800564}"/>
              </a:ext>
            </a:extLst>
          </p:cNvPr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39E6BDD-D02A-C464-27FD-0FF60A9AB997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946F40CF-72D3-B66F-FD85-A53296F5A94E}"/>
              </a:ext>
            </a:extLst>
          </p:cNvPr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B239A18-6A7E-9A97-9081-76F36220B27E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520DB0-5F6A-AB71-1850-04B5272470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08" y="373313"/>
            <a:ext cx="16678275" cy="955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77966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36BDEB-E254-63AF-CF2D-E36F13CC6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1748DFF-0287-AC20-AC12-21EDD9A128EF}"/>
              </a:ext>
            </a:extLst>
          </p:cNvPr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184171B-B33F-C7D5-470C-EE4EE222F707}"/>
                </a:ext>
              </a:extLst>
            </p:cNvPr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663F878-13D8-CA13-4A4C-DCDD0ED2E6E8}"/>
                </a:ext>
              </a:extLst>
            </p:cNvPr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9C4BA37-2FB6-AD2E-EC50-D5E09E96BF9B}"/>
                </a:ext>
              </a:extLst>
            </p:cNvPr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64C400B-7DD3-3B78-DDD6-76C81A7D3460}"/>
                </a:ext>
              </a:extLst>
            </p:cNvPr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33764481-4585-4D42-8191-4A1C36BAE8B4}"/>
              </a:ext>
            </a:extLst>
          </p:cNvPr>
          <p:cNvSpPr/>
          <p:nvPr/>
        </p:nvSpPr>
        <p:spPr>
          <a:xfrm>
            <a:off x="14613775" y="-4787359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24DE09C9-749A-374D-1D1F-B3748CB10AF1}"/>
              </a:ext>
            </a:extLst>
          </p:cNvPr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7C00E93-3216-AFBD-1DAE-AA80E411DD85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B07BBA7-2B9C-06D3-5DB8-324F5AEA20B9}"/>
              </a:ext>
            </a:extLst>
          </p:cNvPr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21C1687-9F30-C16F-E639-C4838564721F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BACD354-BCCF-105A-70FD-126A31DEA2E6}"/>
              </a:ext>
            </a:extLst>
          </p:cNvPr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45DF99B2-6479-24F9-F776-95C519E355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E242575-48EE-7D38-5DD2-0FBF999CB2A3}"/>
              </a:ext>
            </a:extLst>
          </p:cNvPr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56B5816-6B86-B297-EC99-FAEA4D71406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FB363CCC-1F86-A20C-BDB9-40B1F4C977BF}"/>
              </a:ext>
            </a:extLst>
          </p:cNvPr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0CBAB4EA-7B72-F55F-3BF1-DB2F5E23CD07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8763684-F55D-1BFB-5EC3-A7952DC68A33}"/>
              </a:ext>
            </a:extLst>
          </p:cNvPr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A3339EE-43E3-4FF8-98D5-0A05006577FF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3134A5-216A-E19E-3242-C40D91A4F0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394886"/>
            <a:ext cx="16463195" cy="94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60799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517515" y="1734879"/>
            <a:ext cx="6134277" cy="613427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140913" y="1557132"/>
            <a:ext cx="7297240" cy="77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34"/>
              </a:lnSpc>
              <a:spcBef>
                <a:spcPct val="0"/>
              </a:spcBef>
            </a:pPr>
            <a:r>
              <a:rPr lang="en-US" sz="5028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MSBA PROGRAM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517515" y="2417844"/>
            <a:ext cx="6134277" cy="61342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68405" y="2800873"/>
            <a:ext cx="5216826" cy="81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55"/>
              </a:lnSpc>
              <a:spcBef>
                <a:spcPct val="0"/>
              </a:spcBef>
            </a:pPr>
            <a:r>
              <a:rPr lang="en-US" sz="4605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Overview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8405" y="3901130"/>
            <a:ext cx="8460280" cy="186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7"/>
              </a:lnSpc>
              <a:spcBef>
                <a:spcPct val="0"/>
              </a:spcBef>
            </a:pPr>
            <a:r>
              <a:rPr lang="en-US" sz="27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9-</a:t>
            </a:r>
            <a:r>
              <a:rPr lang="en-US" sz="2715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month, full-time program offered by the Farmer School of Business, designed to equip students with advanced skills in data analysis, machine learning, and business intelligence for strategic decision-making.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68405" y="5950693"/>
            <a:ext cx="8749110" cy="81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55"/>
              </a:lnSpc>
              <a:spcBef>
                <a:spcPct val="0"/>
              </a:spcBef>
            </a:pPr>
            <a:r>
              <a:rPr lang="en-US" sz="4605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Areas of Focus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68405" y="7020495"/>
            <a:ext cx="8669748" cy="186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7"/>
              </a:lnSpc>
              <a:spcBef>
                <a:spcPct val="0"/>
              </a:spcBef>
            </a:pPr>
            <a:r>
              <a:rPr lang="en-US" sz="27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Data Lifecycle Management.  Managing Big Data. Business Intelligence. Predictive &amp; Prescriptive Modeling. Optimization. Experimentation. Modern AI.  Machine Learning. Communicating with Data. Solution Deployment.</a:t>
            </a:r>
          </a:p>
        </p:txBody>
      </p:sp>
      <p:grpSp>
        <p:nvGrpSpPr>
          <p:cNvPr id="15" name="Group 15"/>
          <p:cNvGrpSpPr/>
          <p:nvPr/>
        </p:nvGrpSpPr>
        <p:grpSpPr>
          <a:xfrm rot="5400000">
            <a:off x="1674649" y="1337924"/>
            <a:ext cx="1224824" cy="122482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558938" y="1480776"/>
            <a:ext cx="1456246" cy="85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06</a:t>
            </a: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56821" y="75452"/>
            <a:ext cx="12010783" cy="1040079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5727" r="-157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4086541" y="0"/>
            <a:ext cx="12010783" cy="10400796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591" r="-1025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109196" y="15648"/>
            <a:ext cx="12010783" cy="10400796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591" r="-1025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478059" y="3920409"/>
            <a:ext cx="2446183" cy="244618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303635" y="4568149"/>
            <a:ext cx="795031" cy="1150702"/>
          </a:xfrm>
          <a:custGeom>
            <a:avLst/>
            <a:gdLst/>
            <a:ahLst/>
            <a:cxnLst/>
            <a:rect l="l" t="t" r="r" b="b"/>
            <a:pathLst>
              <a:path w="795031" h="1150702">
                <a:moveTo>
                  <a:pt x="0" y="0"/>
                </a:moveTo>
                <a:lnTo>
                  <a:pt x="795030" y="0"/>
                </a:lnTo>
                <a:lnTo>
                  <a:pt x="795030" y="1150702"/>
                </a:lnTo>
                <a:lnTo>
                  <a:pt x="0" y="1150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362998" y="3910884"/>
            <a:ext cx="6542245" cy="102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CODING 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62998" y="5183523"/>
            <a:ext cx="8461089" cy="4478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2925" lvl="1" indent="-342900">
              <a:lnSpc>
                <a:spcPts val="3196"/>
              </a:lnSpc>
              <a:buFont typeface="Arial" panose="020B0604020202020204" pitchFamily="34" charset="0"/>
              <a:buChar char="•"/>
            </a:pPr>
            <a:r>
              <a:rPr lang="en-US" sz="2316" spc="226" dirty="0">
                <a:solidFill>
                  <a:srgbClr val="F5FFF5"/>
                </a:solidFill>
                <a:latin typeface="Almarai"/>
                <a:cs typeface="Almarai"/>
              </a:rPr>
              <a:t>Data Import &amp; Cleaning: reading files, web scraping, renaming columns, filtering, handling missing values</a:t>
            </a:r>
          </a:p>
          <a:p>
            <a:pPr marL="500050" lvl="1" indent="-250025">
              <a:lnSpc>
                <a:spcPts val="3196"/>
              </a:lnSpc>
              <a:buFont typeface="Arial"/>
              <a:buChar char="•"/>
            </a:pPr>
            <a:r>
              <a:rPr lang="en-US" sz="2316" spc="226" dirty="0">
                <a:solidFill>
                  <a:srgbClr val="F5FFF5"/>
                </a:solidFill>
                <a:latin typeface="Almarai"/>
                <a:cs typeface="Almarai"/>
              </a:rPr>
              <a:t>Data Wrangling: reshaping, joining, grouping, summarizing data</a:t>
            </a:r>
          </a:p>
          <a:p>
            <a:pPr marL="500050" lvl="1" indent="-250025">
              <a:lnSpc>
                <a:spcPts val="3196"/>
              </a:lnSpc>
              <a:buFont typeface="Arial"/>
              <a:buChar char="•"/>
            </a:pPr>
            <a:r>
              <a:rPr lang="en-US" sz="2316" spc="226" dirty="0">
                <a:solidFill>
                  <a:srgbClr val="F5FFF5"/>
                </a:solidFill>
                <a:latin typeface="Almarai"/>
                <a:cs typeface="Almarai"/>
              </a:rPr>
              <a:t>Exploration: charts, plots, interactive dashboards</a:t>
            </a:r>
          </a:p>
          <a:p>
            <a:pPr marL="500050" lvl="1" indent="-250025">
              <a:lnSpc>
                <a:spcPts val="3196"/>
              </a:lnSpc>
              <a:buFont typeface="Arial"/>
              <a:buChar char="•"/>
            </a:pPr>
            <a:r>
              <a:rPr lang="en-US" sz="2316" spc="226" dirty="0">
                <a:solidFill>
                  <a:srgbClr val="F5FFF5"/>
                </a:solidFill>
                <a:latin typeface="Almarai"/>
                <a:cs typeface="Almarai"/>
              </a:rPr>
              <a:t>Statistical Testing: t-tests, ANOVA, linear &amp; logistic regression</a:t>
            </a:r>
          </a:p>
          <a:p>
            <a:pPr marL="500050" lvl="1" indent="-250025">
              <a:lnSpc>
                <a:spcPts val="3196"/>
              </a:lnSpc>
              <a:buFont typeface="Arial"/>
              <a:buChar char="•"/>
            </a:pPr>
            <a:r>
              <a:rPr lang="en-US" sz="2316" spc="226" dirty="0">
                <a:solidFill>
                  <a:srgbClr val="F5FFF5"/>
                </a:solidFill>
                <a:latin typeface="Almarai"/>
                <a:cs typeface="Almarai"/>
              </a:rPr>
              <a:t>Package Usage: </a:t>
            </a:r>
            <a:r>
              <a:rPr lang="en-US" sz="2316" spc="226" dirty="0" err="1">
                <a:solidFill>
                  <a:srgbClr val="F5FFF5"/>
                </a:solidFill>
                <a:latin typeface="Almarai"/>
                <a:cs typeface="Almarai"/>
              </a:rPr>
              <a:t>dplyr</a:t>
            </a:r>
            <a:r>
              <a:rPr lang="en-US" sz="2316" spc="226" dirty="0">
                <a:solidFill>
                  <a:srgbClr val="F5FFF5"/>
                </a:solidFill>
                <a:latin typeface="Almarai"/>
                <a:cs typeface="Almarai"/>
              </a:rPr>
              <a:t>, </a:t>
            </a:r>
            <a:r>
              <a:rPr lang="en-US" sz="2316" spc="226" dirty="0" err="1">
                <a:solidFill>
                  <a:srgbClr val="F5FFF5"/>
                </a:solidFill>
                <a:latin typeface="Almarai"/>
                <a:cs typeface="Almarai"/>
              </a:rPr>
              <a:t>tidyverse</a:t>
            </a:r>
            <a:r>
              <a:rPr lang="en-US" sz="2316" spc="226" dirty="0">
                <a:solidFill>
                  <a:srgbClr val="F5FFF5"/>
                </a:solidFill>
                <a:latin typeface="Almarai"/>
                <a:cs typeface="Almarai"/>
              </a:rPr>
              <a:t>, ggplot2, </a:t>
            </a:r>
            <a:r>
              <a:rPr lang="en-US" sz="2316" spc="226" dirty="0" err="1">
                <a:solidFill>
                  <a:srgbClr val="F5FFF5"/>
                </a:solidFill>
                <a:latin typeface="Almarai"/>
                <a:cs typeface="Almarai"/>
              </a:rPr>
              <a:t>readr</a:t>
            </a:r>
            <a:r>
              <a:rPr lang="en-US" sz="2316" spc="226" dirty="0">
                <a:solidFill>
                  <a:srgbClr val="F5FFF5"/>
                </a:solidFill>
                <a:latin typeface="Almarai"/>
                <a:cs typeface="Almarai"/>
              </a:rPr>
              <a:t>, </a:t>
            </a:r>
            <a:r>
              <a:rPr lang="en-US" sz="2316" spc="226" dirty="0" err="1">
                <a:solidFill>
                  <a:srgbClr val="F5FFF5"/>
                </a:solidFill>
                <a:latin typeface="Almarai"/>
                <a:cs typeface="Almarai"/>
              </a:rPr>
              <a:t>plotly</a:t>
            </a:r>
            <a:r>
              <a:rPr lang="en-US" sz="2316" spc="226" dirty="0">
                <a:solidFill>
                  <a:srgbClr val="F5FFF5"/>
                </a:solidFill>
                <a:latin typeface="Almarai"/>
                <a:cs typeface="Almarai"/>
              </a:rPr>
              <a:t>, </a:t>
            </a:r>
            <a:r>
              <a:rPr lang="en-US" sz="2316" spc="226" dirty="0" err="1">
                <a:solidFill>
                  <a:srgbClr val="F5FFF5"/>
                </a:solidFill>
                <a:latin typeface="Almarai"/>
                <a:cs typeface="Almarai"/>
              </a:rPr>
              <a:t>sjPlot</a:t>
            </a:r>
            <a:r>
              <a:rPr lang="en-US" sz="2316" spc="226" dirty="0">
                <a:solidFill>
                  <a:srgbClr val="F5FFF5"/>
                </a:solidFill>
                <a:latin typeface="Almarai"/>
                <a:cs typeface="Almarai"/>
              </a:rPr>
              <a:t>, </a:t>
            </a:r>
            <a:r>
              <a:rPr lang="en-US" sz="2316" spc="226" dirty="0" err="1">
                <a:solidFill>
                  <a:srgbClr val="F5FFF5"/>
                </a:solidFill>
                <a:latin typeface="Almarai"/>
                <a:cs typeface="Almarai"/>
              </a:rPr>
              <a:t>corrplot</a:t>
            </a:r>
            <a:r>
              <a:rPr lang="en-US" sz="2316" spc="226" dirty="0">
                <a:solidFill>
                  <a:srgbClr val="F5FFF5"/>
                </a:solidFill>
                <a:latin typeface="Almarai"/>
                <a:cs typeface="Almarai"/>
              </a:rPr>
              <a:t>, </a:t>
            </a:r>
            <a:r>
              <a:rPr lang="en-US" sz="2316" spc="226" dirty="0" err="1">
                <a:solidFill>
                  <a:srgbClr val="F5FFF5"/>
                </a:solidFill>
                <a:latin typeface="Almarai"/>
                <a:cs typeface="Almarai"/>
              </a:rPr>
              <a:t>MatchIt</a:t>
            </a:r>
            <a:r>
              <a:rPr lang="en-US" sz="2316" spc="226" dirty="0">
                <a:solidFill>
                  <a:srgbClr val="F5FFF5"/>
                </a:solidFill>
                <a:latin typeface="Almarai"/>
                <a:cs typeface="Almarai"/>
              </a:rPr>
              <a:t>, FrF2, </a:t>
            </a:r>
            <a:r>
              <a:rPr lang="en-US" sz="2316" spc="226" dirty="0" err="1">
                <a:solidFill>
                  <a:srgbClr val="F5FFF5"/>
                </a:solidFill>
                <a:latin typeface="Almarai"/>
                <a:cs typeface="Almarai"/>
              </a:rPr>
              <a:t>multcomp</a:t>
            </a:r>
            <a:endParaRPr lang="en-US" sz="2316" spc="226" dirty="0">
              <a:solidFill>
                <a:srgbClr val="F5FFF5"/>
              </a:solidFill>
              <a:latin typeface="Almarai"/>
              <a:cs typeface="Almarai"/>
            </a:endParaRPr>
          </a:p>
          <a:p>
            <a:pPr algn="l">
              <a:lnSpc>
                <a:spcPts val="3196"/>
              </a:lnSpc>
            </a:pPr>
            <a:endParaRPr lang="en-US" sz="2316" spc="226" dirty="0">
              <a:solidFill>
                <a:srgbClr val="F5FFF5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664277" y="-871079"/>
            <a:ext cx="1683983" cy="2405689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6417309" y="1645890"/>
            <a:ext cx="841991" cy="84199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 rot="5400000">
            <a:off x="6480591" y="8837304"/>
            <a:ext cx="841991" cy="84199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463544" y="7799071"/>
            <a:ext cx="2374761" cy="3392515"/>
            <a:chOff x="0" y="0"/>
            <a:chExt cx="4445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 rot="5400000">
            <a:off x="8478709" y="2487881"/>
            <a:ext cx="1224824" cy="122482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362998" y="2630733"/>
            <a:ext cx="1456246" cy="85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07</a:t>
            </a:r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6A7E7654-4B00-C5E8-DD54-94C961E643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102410"/>
              </p:ext>
            </p:extLst>
          </p:nvPr>
        </p:nvGraphicFramePr>
        <p:xfrm>
          <a:off x="12149188" y="301499"/>
          <a:ext cx="6714160" cy="1356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2560320" imgH="518081" progId="Package">
                  <p:embed/>
                </p:oleObj>
              </mc:Choice>
              <mc:Fallback>
                <p:oleObj name="Packager Shell Object" showAsIcon="1" r:id="rId6" imgW="2560320" imgH="518081" progId="Package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F1AE073D-A77E-1889-E07D-32AFD49C07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149188" y="301499"/>
                        <a:ext cx="6714160" cy="1356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56821" y="75452"/>
            <a:ext cx="12010783" cy="1040079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5727" r="-157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4086541" y="0"/>
            <a:ext cx="12010783" cy="10400796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591" r="-1025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109196" y="15648"/>
            <a:ext cx="12010783" cy="10400796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591" r="-1025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478059" y="3920409"/>
            <a:ext cx="2446183" cy="244618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303635" y="4568149"/>
            <a:ext cx="795031" cy="1150702"/>
          </a:xfrm>
          <a:custGeom>
            <a:avLst/>
            <a:gdLst/>
            <a:ahLst/>
            <a:cxnLst/>
            <a:rect l="l" t="t" r="r" b="b"/>
            <a:pathLst>
              <a:path w="795031" h="1150702">
                <a:moveTo>
                  <a:pt x="0" y="0"/>
                </a:moveTo>
                <a:lnTo>
                  <a:pt x="795030" y="0"/>
                </a:lnTo>
                <a:lnTo>
                  <a:pt x="795030" y="1150702"/>
                </a:lnTo>
                <a:lnTo>
                  <a:pt x="0" y="1150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362998" y="3910884"/>
            <a:ext cx="7143271" cy="102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84"/>
              </a:lnSpc>
              <a:spcBef>
                <a:spcPct val="0"/>
              </a:spcBef>
            </a:pPr>
            <a:r>
              <a:rPr lang="en-US" sz="657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CODING PYTHON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15908" y="5351178"/>
            <a:ext cx="9352811" cy="4478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00050" lvl="1" indent="-250025" algn="l">
              <a:lnSpc>
                <a:spcPts val="3196"/>
              </a:lnSpc>
              <a:buFont typeface="Arial"/>
              <a:buChar char="•"/>
            </a:pPr>
            <a:r>
              <a:rPr lang="en-US" sz="2316" spc="226" dirty="0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Data Preprocessing: handling missing values/duplicates, scaling, encoding, binning feature engineering, PCA (Pandas, Scikit-learn, NumPy)</a:t>
            </a:r>
          </a:p>
          <a:p>
            <a:pPr marL="500050" lvl="1" indent="-250025" algn="l">
              <a:lnSpc>
                <a:spcPts val="3196"/>
              </a:lnSpc>
              <a:buFont typeface="Arial"/>
              <a:buChar char="•"/>
            </a:pPr>
            <a:r>
              <a:rPr lang="en-US" sz="2316" spc="226" dirty="0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Exploration: data profiling, descriptive stats, correlation analysis (</a:t>
            </a:r>
            <a:r>
              <a:rPr lang="en-US" sz="2316" spc="226" dirty="0" err="1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Sweetviz</a:t>
            </a:r>
            <a:r>
              <a:rPr lang="en-US" sz="2316" spc="226" dirty="0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, Seaborn, </a:t>
            </a:r>
            <a:r>
              <a:rPr lang="en-US" sz="2316" spc="226" dirty="0" err="1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Plotly</a:t>
            </a:r>
            <a:r>
              <a:rPr lang="en-US" sz="2316" spc="226" dirty="0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, Matplotlib)</a:t>
            </a:r>
          </a:p>
          <a:p>
            <a:pPr marL="500050" lvl="1" indent="-250025" algn="l">
              <a:lnSpc>
                <a:spcPts val="3196"/>
              </a:lnSpc>
              <a:buFont typeface="Arial"/>
              <a:buChar char="•"/>
            </a:pPr>
            <a:r>
              <a:rPr lang="en-US" sz="2316" spc="226" dirty="0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Machine Learning: classification, clustering, regression, model evaluation</a:t>
            </a:r>
          </a:p>
          <a:p>
            <a:pPr marL="500050" lvl="1" indent="-250025">
              <a:lnSpc>
                <a:spcPts val="3196"/>
              </a:lnSpc>
              <a:buFont typeface="Arial"/>
              <a:buChar char="•"/>
            </a:pPr>
            <a:r>
              <a:rPr lang="en-US" sz="2316" spc="226" dirty="0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Data Ingestion: API-based &amp; document-based integration</a:t>
            </a:r>
          </a:p>
          <a:p>
            <a:pPr marL="500050" lvl="1" indent="-250025" algn="l">
              <a:lnSpc>
                <a:spcPts val="3196"/>
              </a:lnSpc>
              <a:buFont typeface="Arial"/>
              <a:buChar char="•"/>
            </a:pPr>
            <a:r>
              <a:rPr lang="en-US" sz="2316" spc="226" dirty="0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Automation &amp; Scripting: building reusable functions, conditional logic, task automation</a:t>
            </a:r>
          </a:p>
          <a:p>
            <a:pPr marL="500050" lvl="1" indent="-250025" algn="l">
              <a:lnSpc>
                <a:spcPts val="3196"/>
              </a:lnSpc>
              <a:buFont typeface="Arial"/>
              <a:buChar char="•"/>
            </a:pPr>
            <a:endParaRPr lang="en-US" sz="2316" spc="226" dirty="0">
              <a:solidFill>
                <a:srgbClr val="F5FFF5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664277" y="-871079"/>
            <a:ext cx="1683983" cy="2405689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6417309" y="1645890"/>
            <a:ext cx="841991" cy="84199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 rot="5400000">
            <a:off x="6480591" y="8837304"/>
            <a:ext cx="841991" cy="84199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463544" y="7799071"/>
            <a:ext cx="2374761" cy="3392515"/>
            <a:chOff x="0" y="0"/>
            <a:chExt cx="4445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 rot="5400000">
            <a:off x="8478709" y="2487881"/>
            <a:ext cx="1224824" cy="122482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362998" y="2630733"/>
            <a:ext cx="1456246" cy="85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08</a:t>
            </a:r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0C7C03B5-D1B6-C2E5-7A4A-5C58FA71CD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7134695"/>
              </p:ext>
            </p:extLst>
          </p:nvPr>
        </p:nvGraphicFramePr>
        <p:xfrm>
          <a:off x="13177988" y="284337"/>
          <a:ext cx="4656559" cy="163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1470695" imgH="518081" progId="Package">
                  <p:embed/>
                </p:oleObj>
              </mc:Choice>
              <mc:Fallback>
                <p:oleObj name="Packager Shell Object" showAsIcon="1" r:id="rId6" imgW="1470695" imgH="518081" progId="Package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59314FB5-FEFF-D754-91D3-646686F29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177988" y="284337"/>
                        <a:ext cx="4656559" cy="1639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3253" y="3029354"/>
            <a:ext cx="911914" cy="91191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22197" y="4513588"/>
            <a:ext cx="911914" cy="91191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546734" y="6077353"/>
            <a:ext cx="911914" cy="91191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771272" y="7641767"/>
            <a:ext cx="911914" cy="91191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16575" y="-1489570"/>
            <a:ext cx="4202211" cy="6003158"/>
            <a:chOff x="0" y="0"/>
            <a:chExt cx="4445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766869" y="1477050"/>
            <a:ext cx="5763947" cy="961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73"/>
              </a:lnSpc>
              <a:spcBef>
                <a:spcPct val="0"/>
              </a:spcBef>
            </a:pPr>
            <a:r>
              <a:rPr lang="en-US" sz="6227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POWERBI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76223" y="3104765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05167" y="4588999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29705" y="6152764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54242" y="7717179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45181" y="2981729"/>
            <a:ext cx="6138901" cy="9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72"/>
              </a:lnSpc>
              <a:spcBef>
                <a:spcPct val="0"/>
              </a:spcBef>
            </a:pPr>
            <a:r>
              <a:rPr lang="en-US" sz="2878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Data Preparation Using DAX Query Language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2543681" y="1640457"/>
            <a:ext cx="4904260" cy="7006086"/>
            <a:chOff x="0" y="0"/>
            <a:chExt cx="4445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7142" r="-571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1144411" y="1337805"/>
            <a:ext cx="1224824" cy="1224824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028700" y="1480657"/>
            <a:ext cx="1456246" cy="85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09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726403" y="4703365"/>
            <a:ext cx="6138901" cy="48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72"/>
              </a:lnSpc>
              <a:spcBef>
                <a:spcPct val="0"/>
              </a:spcBef>
            </a:pPr>
            <a:r>
              <a:rPr lang="en-US" sz="2878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Data Modeling  Using PowerBI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042766" y="6029728"/>
            <a:ext cx="6138901" cy="9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72"/>
              </a:lnSpc>
              <a:spcBef>
                <a:spcPct val="0"/>
              </a:spcBef>
            </a:pPr>
            <a:r>
              <a:rPr lang="en-US" sz="2878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Data Visualization, Dashboards, and Storytelling with Data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258517" y="7831545"/>
            <a:ext cx="6138901" cy="48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72"/>
              </a:lnSpc>
              <a:spcBef>
                <a:spcPct val="0"/>
              </a:spcBef>
            </a:pPr>
            <a:r>
              <a:rPr lang="en-US" sz="2878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Projects/Application</a:t>
            </a: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05391" y="-56898"/>
            <a:ext cx="12010783" cy="1040079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288173" y="0"/>
            <a:ext cx="12010783" cy="10400796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7852570" y="1704711"/>
            <a:ext cx="518653" cy="444366"/>
            <a:chOff x="0" y="0"/>
            <a:chExt cx="812800" cy="6963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96382"/>
            </a:xfrm>
            <a:custGeom>
              <a:avLst/>
              <a:gdLst/>
              <a:ahLst/>
              <a:cxnLst/>
              <a:rect l="l" t="t" r="r" b="b"/>
              <a:pathLst>
                <a:path w="812800" h="696382">
                  <a:moveTo>
                    <a:pt x="406400" y="0"/>
                  </a:moveTo>
                  <a:lnTo>
                    <a:pt x="812800" y="696382"/>
                  </a:lnTo>
                  <a:lnTo>
                    <a:pt x="0" y="69638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275695"/>
              <a:ext cx="558800" cy="370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7852570" y="3340941"/>
            <a:ext cx="518653" cy="444366"/>
            <a:chOff x="0" y="0"/>
            <a:chExt cx="812800" cy="6963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96382"/>
            </a:xfrm>
            <a:custGeom>
              <a:avLst/>
              <a:gdLst/>
              <a:ahLst/>
              <a:cxnLst/>
              <a:rect l="l" t="t" r="r" b="b"/>
              <a:pathLst>
                <a:path w="812800" h="696382">
                  <a:moveTo>
                    <a:pt x="406400" y="0"/>
                  </a:moveTo>
                  <a:lnTo>
                    <a:pt x="812800" y="696382"/>
                  </a:lnTo>
                  <a:lnTo>
                    <a:pt x="0" y="69638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00" y="275695"/>
              <a:ext cx="558800" cy="370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7852570" y="4970334"/>
            <a:ext cx="518653" cy="444366"/>
            <a:chOff x="0" y="0"/>
            <a:chExt cx="812800" cy="6963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96382"/>
            </a:xfrm>
            <a:custGeom>
              <a:avLst/>
              <a:gdLst/>
              <a:ahLst/>
              <a:cxnLst/>
              <a:rect l="l" t="t" r="r" b="b"/>
              <a:pathLst>
                <a:path w="812800" h="696382">
                  <a:moveTo>
                    <a:pt x="406400" y="0"/>
                  </a:moveTo>
                  <a:lnTo>
                    <a:pt x="812800" y="696382"/>
                  </a:lnTo>
                  <a:lnTo>
                    <a:pt x="0" y="69638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7000" y="275695"/>
              <a:ext cx="558800" cy="370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7852570" y="6621726"/>
            <a:ext cx="518653" cy="444366"/>
            <a:chOff x="0" y="0"/>
            <a:chExt cx="812800" cy="6963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696382"/>
            </a:xfrm>
            <a:custGeom>
              <a:avLst/>
              <a:gdLst/>
              <a:ahLst/>
              <a:cxnLst/>
              <a:rect l="l" t="t" r="r" b="b"/>
              <a:pathLst>
                <a:path w="812800" h="696382">
                  <a:moveTo>
                    <a:pt x="406400" y="0"/>
                  </a:moveTo>
                  <a:lnTo>
                    <a:pt x="812800" y="696382"/>
                  </a:lnTo>
                  <a:lnTo>
                    <a:pt x="0" y="69638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7000" y="275695"/>
              <a:ext cx="558800" cy="370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7852570" y="8272288"/>
            <a:ext cx="518653" cy="444366"/>
            <a:chOff x="0" y="0"/>
            <a:chExt cx="812800" cy="6963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96382"/>
            </a:xfrm>
            <a:custGeom>
              <a:avLst/>
              <a:gdLst/>
              <a:ahLst/>
              <a:cxnLst/>
              <a:rect l="l" t="t" r="r" b="b"/>
              <a:pathLst>
                <a:path w="812800" h="696382">
                  <a:moveTo>
                    <a:pt x="406400" y="0"/>
                  </a:moveTo>
                  <a:lnTo>
                    <a:pt x="812800" y="696382"/>
                  </a:lnTo>
                  <a:lnTo>
                    <a:pt x="0" y="69638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27000" y="275695"/>
              <a:ext cx="558800" cy="370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587537" y="3390477"/>
            <a:ext cx="3355935" cy="369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3"/>
              </a:lnSpc>
              <a:spcBef>
                <a:spcPct val="0"/>
              </a:spcBef>
            </a:pPr>
            <a:r>
              <a:rPr lang="en-US" sz="2168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EVALUATION CONTEXTS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87537" y="1745090"/>
            <a:ext cx="3355935" cy="369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3"/>
              </a:lnSpc>
              <a:spcBef>
                <a:spcPct val="0"/>
              </a:spcBef>
            </a:pPr>
            <a:r>
              <a:rPr lang="en-US" sz="2168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TABLE FUNCTIONS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585302" y="5010713"/>
            <a:ext cx="3355935" cy="369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3"/>
              </a:lnSpc>
              <a:spcBef>
                <a:spcPct val="0"/>
              </a:spcBef>
            </a:pPr>
            <a:r>
              <a:rPr lang="en-US" sz="2168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CALCULATE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587537" y="6662105"/>
            <a:ext cx="3355935" cy="369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3"/>
              </a:lnSpc>
              <a:spcBef>
                <a:spcPct val="0"/>
              </a:spcBef>
            </a:pPr>
            <a:r>
              <a:rPr lang="en-US" sz="2168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TIME INTELLIGENCE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87537" y="8284923"/>
            <a:ext cx="3355935" cy="369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3"/>
              </a:lnSpc>
              <a:spcBef>
                <a:spcPct val="0"/>
              </a:spcBef>
            </a:pPr>
            <a:r>
              <a:rPr lang="en-US" sz="2168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TABLE QUERIES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83218" y="1314891"/>
            <a:ext cx="4490889" cy="119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55"/>
              </a:lnSpc>
            </a:pPr>
            <a:r>
              <a:rPr lang="en-US" sz="186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200647" y="2987046"/>
            <a:ext cx="4490889" cy="119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55"/>
              </a:lnSpc>
            </a:pPr>
            <a:r>
              <a:rPr lang="en-US" sz="186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83218" y="4607282"/>
            <a:ext cx="4490889" cy="119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55"/>
              </a:lnSpc>
            </a:pPr>
            <a:r>
              <a:rPr lang="en-US" sz="186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83218" y="6197472"/>
            <a:ext cx="4490889" cy="119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55"/>
              </a:lnSpc>
            </a:pPr>
            <a:r>
              <a:rPr lang="en-US" sz="186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83218" y="7840578"/>
            <a:ext cx="4490889" cy="119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55"/>
              </a:lnSpc>
            </a:pPr>
            <a:r>
              <a:rPr lang="en-US" sz="186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5192309" y="3943278"/>
            <a:ext cx="2446183" cy="2446183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6017885" y="4591019"/>
            <a:ext cx="795031" cy="1150702"/>
          </a:xfrm>
          <a:custGeom>
            <a:avLst/>
            <a:gdLst/>
            <a:ahLst/>
            <a:cxnLst/>
            <a:rect l="l" t="t" r="r" b="b"/>
            <a:pathLst>
              <a:path w="795031" h="1150702">
                <a:moveTo>
                  <a:pt x="0" y="0"/>
                </a:moveTo>
                <a:lnTo>
                  <a:pt x="795030" y="0"/>
                </a:lnTo>
                <a:lnTo>
                  <a:pt x="795030" y="1150702"/>
                </a:lnTo>
                <a:lnTo>
                  <a:pt x="0" y="1150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5" name="Group 35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7"/>
          <p:cNvGrpSpPr/>
          <p:nvPr/>
        </p:nvGrpSpPr>
        <p:grpSpPr>
          <a:xfrm rot="-10800000">
            <a:off x="-4533696" y="169116"/>
            <a:ext cx="5754080" cy="8220114"/>
            <a:chOff x="0" y="0"/>
            <a:chExt cx="4445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727836" y="4182476"/>
            <a:ext cx="4585330" cy="3039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84"/>
              </a:lnSpc>
              <a:spcBef>
                <a:spcPct val="0"/>
              </a:spcBef>
            </a:pPr>
            <a:r>
              <a:rPr lang="en-US" sz="657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DATA PREP USING DAX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5760720" cy="8229600"/>
            <a:chOff x="0" y="0"/>
            <a:chExt cx="444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 l="-57411" r="-574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11465621" y="1708206"/>
            <a:ext cx="1334733" cy="133473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1465621" y="4324131"/>
            <a:ext cx="1334733" cy="133473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1465621" y="6702810"/>
            <a:ext cx="1334733" cy="133473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4269007" y="1708206"/>
            <a:ext cx="1334733" cy="133473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4269007" y="4324131"/>
            <a:ext cx="1334733" cy="133473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4269007" y="6619027"/>
            <a:ext cx="1334733" cy="133473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 rot="5400000">
            <a:off x="8781438" y="1708206"/>
            <a:ext cx="1334733" cy="133473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8781438" y="4324131"/>
            <a:ext cx="1334733" cy="133473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 rot="5400000">
            <a:off x="8781438" y="6702810"/>
            <a:ext cx="1334733" cy="133473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853355" y="4653079"/>
            <a:ext cx="4646929" cy="971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02"/>
              </a:lnSpc>
              <a:spcBef>
                <a:spcPct val="0"/>
              </a:spcBef>
            </a:pPr>
            <a:r>
              <a:rPr lang="en-US" sz="6335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OVERVIEW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043432" y="3241841"/>
            <a:ext cx="2176471" cy="428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Education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338206" y="1862899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360569" y="8151843"/>
            <a:ext cx="2176471" cy="428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043432" y="8150707"/>
            <a:ext cx="2176471" cy="428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Python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38206" y="4478824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338206" y="6857503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08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728937" y="3241841"/>
            <a:ext cx="2176471" cy="428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Internship #1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023711" y="1862899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023711" y="5772028"/>
            <a:ext cx="1586922" cy="428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MSBA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728937" y="8066924"/>
            <a:ext cx="2176471" cy="428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PowerBI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023711" y="4478824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023711" y="6773720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09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360569" y="3241841"/>
            <a:ext cx="2176471" cy="428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About Me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655343" y="1862899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164418" y="5772028"/>
            <a:ext cx="2568772" cy="428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Internship #2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129230" y="5772028"/>
            <a:ext cx="2599706" cy="428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Internship #3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655343" y="4478824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655343" y="6857503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07</a:t>
            </a: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5D08A9-2343-B3AE-17CC-751A70947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1AC0728-29E9-DB1A-BE5F-7E8F5AAAC487}"/>
              </a:ext>
            </a:extLst>
          </p:cNvPr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55625C9-ACD3-065B-4988-7A9BFD2F344D}"/>
                </a:ext>
              </a:extLst>
            </p:cNvPr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5A8F66D-079F-893B-795F-674287C6E014}"/>
                </a:ext>
              </a:extLst>
            </p:cNvPr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26F7360-0264-36C4-1B77-FE74B072FE2C}"/>
                </a:ext>
              </a:extLst>
            </p:cNvPr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B561A76-B3D8-4502-970C-4A9740E94154}"/>
                </a:ext>
              </a:extLst>
            </p:cNvPr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BC50E143-4825-3F29-C006-5B93B5685544}"/>
              </a:ext>
            </a:extLst>
          </p:cNvPr>
          <p:cNvSpPr/>
          <p:nvPr/>
        </p:nvSpPr>
        <p:spPr>
          <a:xfrm>
            <a:off x="14613775" y="-4787359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2416FE6A-E4BB-C490-790C-0407D4300775}"/>
              </a:ext>
            </a:extLst>
          </p:cNvPr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F2D26E7-0C01-5BAB-C478-02BF5791BC26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FEEB98F-95FE-5069-DCB5-1A7DE3EA839E}"/>
              </a:ext>
            </a:extLst>
          </p:cNvPr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5918774-8374-53FC-29DD-E23D4120BC29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340C127-7136-DF4D-B2A5-08AFCACD7FB1}"/>
              </a:ext>
            </a:extLst>
          </p:cNvPr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6FDF701-ADCA-F7EF-A80B-9268497D1D7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8DA795A2-69EF-BB58-CE49-B12D4F5644A6}"/>
              </a:ext>
            </a:extLst>
          </p:cNvPr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DB03B1D-85F7-C0FA-BC53-1C73159B2C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0DFC4A7D-B7C3-E50F-2452-A746A2FE5DEA}"/>
              </a:ext>
            </a:extLst>
          </p:cNvPr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0824195C-6BD0-6405-DF74-D2E6B583E9D0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D2FDE8D-3E69-37E5-248C-D2A8AE81B238}"/>
              </a:ext>
            </a:extLst>
          </p:cNvPr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367700A4-D3D9-649E-F2D3-3C3AF45E897C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B999F98-360C-CE83-804D-1589E8E38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99" y="420929"/>
            <a:ext cx="9511026" cy="33296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3428053-F375-E63D-2628-FFDE1C245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159" y="5650965"/>
            <a:ext cx="12612541" cy="3959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48857C3-A307-FC5D-103D-D61E663FDC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0520" y="4052179"/>
            <a:ext cx="8657421" cy="259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06802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05391" y="-56898"/>
            <a:ext cx="12010783" cy="1040079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288173" y="0"/>
            <a:ext cx="12010783" cy="10400796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7852570" y="1704711"/>
            <a:ext cx="518653" cy="444366"/>
            <a:chOff x="0" y="0"/>
            <a:chExt cx="812800" cy="6963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96382"/>
            </a:xfrm>
            <a:custGeom>
              <a:avLst/>
              <a:gdLst/>
              <a:ahLst/>
              <a:cxnLst/>
              <a:rect l="l" t="t" r="r" b="b"/>
              <a:pathLst>
                <a:path w="812800" h="696382">
                  <a:moveTo>
                    <a:pt x="406400" y="0"/>
                  </a:moveTo>
                  <a:lnTo>
                    <a:pt x="812800" y="696382"/>
                  </a:lnTo>
                  <a:lnTo>
                    <a:pt x="0" y="69638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275695"/>
              <a:ext cx="558800" cy="370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7852570" y="3340941"/>
            <a:ext cx="518653" cy="444366"/>
            <a:chOff x="0" y="0"/>
            <a:chExt cx="812800" cy="6963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96382"/>
            </a:xfrm>
            <a:custGeom>
              <a:avLst/>
              <a:gdLst/>
              <a:ahLst/>
              <a:cxnLst/>
              <a:rect l="l" t="t" r="r" b="b"/>
              <a:pathLst>
                <a:path w="812800" h="696382">
                  <a:moveTo>
                    <a:pt x="406400" y="0"/>
                  </a:moveTo>
                  <a:lnTo>
                    <a:pt x="812800" y="696382"/>
                  </a:lnTo>
                  <a:lnTo>
                    <a:pt x="0" y="69638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00" y="275695"/>
              <a:ext cx="558800" cy="370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7852570" y="4970334"/>
            <a:ext cx="518653" cy="444366"/>
            <a:chOff x="0" y="0"/>
            <a:chExt cx="812800" cy="6963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96382"/>
            </a:xfrm>
            <a:custGeom>
              <a:avLst/>
              <a:gdLst/>
              <a:ahLst/>
              <a:cxnLst/>
              <a:rect l="l" t="t" r="r" b="b"/>
              <a:pathLst>
                <a:path w="812800" h="696382">
                  <a:moveTo>
                    <a:pt x="406400" y="0"/>
                  </a:moveTo>
                  <a:lnTo>
                    <a:pt x="812800" y="696382"/>
                  </a:lnTo>
                  <a:lnTo>
                    <a:pt x="0" y="69638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7000" y="275695"/>
              <a:ext cx="558800" cy="370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7852570" y="6621726"/>
            <a:ext cx="518653" cy="444366"/>
            <a:chOff x="0" y="0"/>
            <a:chExt cx="812800" cy="6963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696382"/>
            </a:xfrm>
            <a:custGeom>
              <a:avLst/>
              <a:gdLst/>
              <a:ahLst/>
              <a:cxnLst/>
              <a:rect l="l" t="t" r="r" b="b"/>
              <a:pathLst>
                <a:path w="812800" h="696382">
                  <a:moveTo>
                    <a:pt x="406400" y="0"/>
                  </a:moveTo>
                  <a:lnTo>
                    <a:pt x="812800" y="696382"/>
                  </a:lnTo>
                  <a:lnTo>
                    <a:pt x="0" y="69638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7000" y="275695"/>
              <a:ext cx="558800" cy="370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7852570" y="8272288"/>
            <a:ext cx="518653" cy="444366"/>
            <a:chOff x="0" y="0"/>
            <a:chExt cx="812800" cy="6963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96382"/>
            </a:xfrm>
            <a:custGeom>
              <a:avLst/>
              <a:gdLst/>
              <a:ahLst/>
              <a:cxnLst/>
              <a:rect l="l" t="t" r="r" b="b"/>
              <a:pathLst>
                <a:path w="812800" h="696382">
                  <a:moveTo>
                    <a:pt x="406400" y="0"/>
                  </a:moveTo>
                  <a:lnTo>
                    <a:pt x="812800" y="696382"/>
                  </a:lnTo>
                  <a:lnTo>
                    <a:pt x="0" y="69638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27000" y="275695"/>
              <a:ext cx="558800" cy="370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587537" y="3390477"/>
            <a:ext cx="3355935" cy="369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3"/>
              </a:lnSpc>
              <a:spcBef>
                <a:spcPct val="0"/>
              </a:spcBef>
            </a:pPr>
            <a:r>
              <a:rPr lang="en-US" sz="2168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DATES &amp; TIMES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80681" y="1619942"/>
            <a:ext cx="3355935" cy="740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3"/>
              </a:lnSpc>
              <a:spcBef>
                <a:spcPct val="0"/>
              </a:spcBef>
            </a:pPr>
            <a:r>
              <a:rPr lang="en-US" sz="2168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STAR SCHEMAS &amp; DENORMALIZATION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585302" y="5010713"/>
            <a:ext cx="3355935" cy="369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3"/>
              </a:lnSpc>
              <a:spcBef>
                <a:spcPct val="0"/>
              </a:spcBef>
            </a:pPr>
            <a:r>
              <a:rPr lang="en-US" sz="2168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SEGMENTATION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587537" y="6662105"/>
            <a:ext cx="3355935" cy="369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3"/>
              </a:lnSpc>
              <a:spcBef>
                <a:spcPct val="0"/>
              </a:spcBef>
            </a:pPr>
            <a:r>
              <a:rPr lang="en-US" sz="2168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GRANULARITIES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80681" y="8187519"/>
            <a:ext cx="3355935" cy="740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3"/>
              </a:lnSpc>
              <a:spcBef>
                <a:spcPct val="0"/>
              </a:spcBef>
            </a:pPr>
            <a:r>
              <a:rPr lang="en-US" sz="2168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SEMI- AND NON- ADDITIVE FACTS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83218" y="1314891"/>
            <a:ext cx="4490889" cy="119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55"/>
              </a:lnSpc>
            </a:pPr>
            <a:r>
              <a:rPr lang="en-US" sz="186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200647" y="2987046"/>
            <a:ext cx="4490889" cy="119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55"/>
              </a:lnSpc>
            </a:pPr>
            <a:r>
              <a:rPr lang="en-US" sz="186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83218" y="4607282"/>
            <a:ext cx="4490889" cy="119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55"/>
              </a:lnSpc>
            </a:pPr>
            <a:r>
              <a:rPr lang="en-US" sz="186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83218" y="6197472"/>
            <a:ext cx="4490889" cy="119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55"/>
              </a:lnSpc>
            </a:pPr>
            <a:r>
              <a:rPr lang="en-US" sz="186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83218" y="7840578"/>
            <a:ext cx="4490889" cy="119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55"/>
              </a:lnSpc>
            </a:pPr>
            <a:r>
              <a:rPr lang="en-US" sz="186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5192309" y="3943278"/>
            <a:ext cx="2446183" cy="2446183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6017885" y="4591019"/>
            <a:ext cx="795031" cy="1150702"/>
          </a:xfrm>
          <a:custGeom>
            <a:avLst/>
            <a:gdLst/>
            <a:ahLst/>
            <a:cxnLst/>
            <a:rect l="l" t="t" r="r" b="b"/>
            <a:pathLst>
              <a:path w="795031" h="1150702">
                <a:moveTo>
                  <a:pt x="0" y="0"/>
                </a:moveTo>
                <a:lnTo>
                  <a:pt x="795030" y="0"/>
                </a:lnTo>
                <a:lnTo>
                  <a:pt x="795030" y="1150702"/>
                </a:lnTo>
                <a:lnTo>
                  <a:pt x="0" y="1150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5" name="Group 35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7"/>
          <p:cNvGrpSpPr/>
          <p:nvPr/>
        </p:nvGrpSpPr>
        <p:grpSpPr>
          <a:xfrm rot="-10800000">
            <a:off x="-4533696" y="169116"/>
            <a:ext cx="5754080" cy="8220114"/>
            <a:chOff x="0" y="0"/>
            <a:chExt cx="4445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459631" y="3160143"/>
            <a:ext cx="4732678" cy="407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DATA MODELINGUSING POWERBI</a:t>
            </a:r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3A6B1F-BA51-52CF-9FB2-ED9D0A20F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CCD6FA8-98B2-EE7F-1CF2-FFD3EFCF922F}"/>
              </a:ext>
            </a:extLst>
          </p:cNvPr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2F54765-A631-8FB5-1088-FAB26E3DFF8F}"/>
                </a:ext>
              </a:extLst>
            </p:cNvPr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42A34FB-37E4-3737-D1DD-08720218F43D}"/>
                </a:ext>
              </a:extLst>
            </p:cNvPr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E466848-17A3-53B8-781D-7F1C2D9AC828}"/>
                </a:ext>
              </a:extLst>
            </p:cNvPr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48DAD03-7BA5-8C50-0F8E-485DE586D4C6}"/>
                </a:ext>
              </a:extLst>
            </p:cNvPr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8AB92C1E-6EC7-C4B3-E52A-444900216BCB}"/>
              </a:ext>
            </a:extLst>
          </p:cNvPr>
          <p:cNvSpPr/>
          <p:nvPr/>
        </p:nvSpPr>
        <p:spPr>
          <a:xfrm>
            <a:off x="14613775" y="-4787359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73F2E63B-CE33-2431-FE37-05AF3FFC95B2}"/>
              </a:ext>
            </a:extLst>
          </p:cNvPr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5204422-1954-1BC0-5872-2BA7F2C46DA3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D067245-77DD-C35C-ACF4-406EF5A8D50B}"/>
              </a:ext>
            </a:extLst>
          </p:cNvPr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C184290-E9C9-447C-98AD-03656703D0E9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09BC6B6-F10B-E96B-2855-1777AC35E5FA}"/>
              </a:ext>
            </a:extLst>
          </p:cNvPr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7FEA246-2ECD-144B-F12D-453BD75D8C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E3B04CC9-9E13-B1D2-A4E5-F4E65EDCA7A4}"/>
              </a:ext>
            </a:extLst>
          </p:cNvPr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1E39294-7832-DE51-C279-1B3AA338978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215578DD-5A8B-7E27-DC3F-4AC131827D58}"/>
              </a:ext>
            </a:extLst>
          </p:cNvPr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8E7143F-2216-8DC3-4136-498E8A8C45AB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B6385D01-58B4-EBFA-5F19-17CF233E8722}"/>
              </a:ext>
            </a:extLst>
          </p:cNvPr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0BC290F-3015-624A-32AD-B2E8367F02E1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8F6CBCB-E3FA-038E-561D-3D555888B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7841" y="394005"/>
            <a:ext cx="12244361" cy="949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88117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3D6D7B-462D-D42C-C94E-C43509AC8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88F428-5CB1-0C48-7DA0-9A2CB59D6788}"/>
              </a:ext>
            </a:extLst>
          </p:cNvPr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9C26B9E-AD8F-EE80-3C7D-D709D1205F7C}"/>
                </a:ext>
              </a:extLst>
            </p:cNvPr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3D2D35B-C961-0813-9407-639FC0E2F537}"/>
                </a:ext>
              </a:extLst>
            </p:cNvPr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ADDFB2E-AB65-2D88-6732-937D610F6711}"/>
                </a:ext>
              </a:extLst>
            </p:cNvPr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3D06A7C-F0D4-34FE-2C16-315D70D86F6F}"/>
                </a:ext>
              </a:extLst>
            </p:cNvPr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154D79AF-9882-8C2B-8616-715F634C6412}"/>
              </a:ext>
            </a:extLst>
          </p:cNvPr>
          <p:cNvSpPr/>
          <p:nvPr/>
        </p:nvSpPr>
        <p:spPr>
          <a:xfrm>
            <a:off x="14613775" y="-4787359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8127BAC7-C04A-2224-CB89-C312AFAEF58B}"/>
              </a:ext>
            </a:extLst>
          </p:cNvPr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9AEA6B8-0A08-F9A5-22FE-D03F8C96C53E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198CC67-36EA-86FD-7112-0CBA48F08C9F}"/>
              </a:ext>
            </a:extLst>
          </p:cNvPr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981987C-EF0A-085D-005E-431BDAE1D5F0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BC0DD25-CBEC-A6E6-48B2-C6D2DC119EDD}"/>
              </a:ext>
            </a:extLst>
          </p:cNvPr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E258E19-1CC3-A7E3-0327-9E3C7E26B08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09FD559E-43FD-1812-91B7-21054E10597A}"/>
              </a:ext>
            </a:extLst>
          </p:cNvPr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40C3F9D-25A6-4EDC-A65D-BF3C0B6EDA5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E0F58F62-CEE3-BA70-77AE-3BF05B81E9B7}"/>
              </a:ext>
            </a:extLst>
          </p:cNvPr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7BBCA16F-27CD-CCDE-02C8-7C50CAE0ACF3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D25BA452-78B3-2C34-16DE-5957AEE9680E}"/>
              </a:ext>
            </a:extLst>
          </p:cNvPr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6BBE0ED-3855-54C1-7542-D9549A469981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FA8BFC2C-6571-0DDB-8878-57B6F374FF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8003" y="189665"/>
            <a:ext cx="11251994" cy="99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28773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05391" y="-56898"/>
            <a:ext cx="12010783" cy="1040079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288173" y="0"/>
            <a:ext cx="12010783" cy="10400796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7852570" y="1704711"/>
            <a:ext cx="518653" cy="444366"/>
            <a:chOff x="0" y="0"/>
            <a:chExt cx="812800" cy="6963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96382"/>
            </a:xfrm>
            <a:custGeom>
              <a:avLst/>
              <a:gdLst/>
              <a:ahLst/>
              <a:cxnLst/>
              <a:rect l="l" t="t" r="r" b="b"/>
              <a:pathLst>
                <a:path w="812800" h="696382">
                  <a:moveTo>
                    <a:pt x="406400" y="0"/>
                  </a:moveTo>
                  <a:lnTo>
                    <a:pt x="812800" y="696382"/>
                  </a:lnTo>
                  <a:lnTo>
                    <a:pt x="0" y="69638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275695"/>
              <a:ext cx="558800" cy="370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7852570" y="3340941"/>
            <a:ext cx="518653" cy="444366"/>
            <a:chOff x="0" y="0"/>
            <a:chExt cx="812800" cy="6963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96382"/>
            </a:xfrm>
            <a:custGeom>
              <a:avLst/>
              <a:gdLst/>
              <a:ahLst/>
              <a:cxnLst/>
              <a:rect l="l" t="t" r="r" b="b"/>
              <a:pathLst>
                <a:path w="812800" h="696382">
                  <a:moveTo>
                    <a:pt x="406400" y="0"/>
                  </a:moveTo>
                  <a:lnTo>
                    <a:pt x="812800" y="696382"/>
                  </a:lnTo>
                  <a:lnTo>
                    <a:pt x="0" y="69638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00" y="275695"/>
              <a:ext cx="558800" cy="370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7852570" y="4970334"/>
            <a:ext cx="518653" cy="444366"/>
            <a:chOff x="0" y="0"/>
            <a:chExt cx="812800" cy="6963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96382"/>
            </a:xfrm>
            <a:custGeom>
              <a:avLst/>
              <a:gdLst/>
              <a:ahLst/>
              <a:cxnLst/>
              <a:rect l="l" t="t" r="r" b="b"/>
              <a:pathLst>
                <a:path w="812800" h="696382">
                  <a:moveTo>
                    <a:pt x="406400" y="0"/>
                  </a:moveTo>
                  <a:lnTo>
                    <a:pt x="812800" y="696382"/>
                  </a:lnTo>
                  <a:lnTo>
                    <a:pt x="0" y="69638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7000" y="275695"/>
              <a:ext cx="558800" cy="370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7852570" y="6621726"/>
            <a:ext cx="518653" cy="444366"/>
            <a:chOff x="0" y="0"/>
            <a:chExt cx="812800" cy="6963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696382"/>
            </a:xfrm>
            <a:custGeom>
              <a:avLst/>
              <a:gdLst/>
              <a:ahLst/>
              <a:cxnLst/>
              <a:rect l="l" t="t" r="r" b="b"/>
              <a:pathLst>
                <a:path w="812800" h="696382">
                  <a:moveTo>
                    <a:pt x="406400" y="0"/>
                  </a:moveTo>
                  <a:lnTo>
                    <a:pt x="812800" y="696382"/>
                  </a:lnTo>
                  <a:lnTo>
                    <a:pt x="0" y="69638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7000" y="275695"/>
              <a:ext cx="558800" cy="370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7852570" y="8272288"/>
            <a:ext cx="518653" cy="444366"/>
            <a:chOff x="0" y="0"/>
            <a:chExt cx="812800" cy="6963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96382"/>
            </a:xfrm>
            <a:custGeom>
              <a:avLst/>
              <a:gdLst/>
              <a:ahLst/>
              <a:cxnLst/>
              <a:rect l="l" t="t" r="r" b="b"/>
              <a:pathLst>
                <a:path w="812800" h="696382">
                  <a:moveTo>
                    <a:pt x="406400" y="0"/>
                  </a:moveTo>
                  <a:lnTo>
                    <a:pt x="812800" y="696382"/>
                  </a:lnTo>
                  <a:lnTo>
                    <a:pt x="0" y="69638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27000" y="275695"/>
              <a:ext cx="558800" cy="370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587537" y="3390477"/>
            <a:ext cx="3355935" cy="369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3"/>
              </a:lnSpc>
              <a:spcBef>
                <a:spcPct val="0"/>
              </a:spcBef>
            </a:pPr>
            <a:r>
              <a:rPr lang="en-US" sz="2168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CHARTS/GRAPHS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80681" y="1619942"/>
            <a:ext cx="3355935" cy="369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3"/>
              </a:lnSpc>
              <a:spcBef>
                <a:spcPct val="0"/>
              </a:spcBef>
            </a:pPr>
            <a:r>
              <a:rPr lang="en-US" sz="2168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DATA ENCODING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585302" y="5010713"/>
            <a:ext cx="3355935" cy="369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3"/>
              </a:lnSpc>
              <a:spcBef>
                <a:spcPct val="0"/>
              </a:spcBef>
            </a:pPr>
            <a:r>
              <a:rPr lang="en-US" sz="2168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VISUAL PERCEPTION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587537" y="6662105"/>
            <a:ext cx="3355935" cy="369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3"/>
              </a:lnSpc>
              <a:spcBef>
                <a:spcPct val="0"/>
              </a:spcBef>
            </a:pPr>
            <a:r>
              <a:rPr lang="en-US" sz="2168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VISUAL HIERARCHY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80681" y="8100162"/>
            <a:ext cx="3355935" cy="740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3"/>
              </a:lnSpc>
              <a:spcBef>
                <a:spcPct val="0"/>
              </a:spcBef>
            </a:pPr>
            <a:r>
              <a:rPr lang="en-US" sz="2168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THE ART OF STORYTELLING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83218" y="1314891"/>
            <a:ext cx="4490889" cy="119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55"/>
              </a:lnSpc>
            </a:pPr>
            <a:r>
              <a:rPr lang="en-US" sz="186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200647" y="2987046"/>
            <a:ext cx="4490889" cy="119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55"/>
              </a:lnSpc>
            </a:pPr>
            <a:r>
              <a:rPr lang="en-US" sz="186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83218" y="4607282"/>
            <a:ext cx="4490889" cy="119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55"/>
              </a:lnSpc>
            </a:pPr>
            <a:r>
              <a:rPr lang="en-US" sz="186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83218" y="6197472"/>
            <a:ext cx="4490889" cy="119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55"/>
              </a:lnSpc>
            </a:pPr>
            <a:r>
              <a:rPr lang="en-US" sz="186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83218" y="7840578"/>
            <a:ext cx="4490889" cy="119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55"/>
              </a:lnSpc>
            </a:pPr>
            <a:r>
              <a:rPr lang="en-US" sz="186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5192309" y="3943278"/>
            <a:ext cx="2446183" cy="2446183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6017885" y="4591019"/>
            <a:ext cx="795031" cy="1150702"/>
          </a:xfrm>
          <a:custGeom>
            <a:avLst/>
            <a:gdLst/>
            <a:ahLst/>
            <a:cxnLst/>
            <a:rect l="l" t="t" r="r" b="b"/>
            <a:pathLst>
              <a:path w="795031" h="1150702">
                <a:moveTo>
                  <a:pt x="0" y="0"/>
                </a:moveTo>
                <a:lnTo>
                  <a:pt x="795030" y="0"/>
                </a:lnTo>
                <a:lnTo>
                  <a:pt x="795030" y="1150702"/>
                </a:lnTo>
                <a:lnTo>
                  <a:pt x="0" y="1150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5" name="Group 35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7"/>
          <p:cNvGrpSpPr/>
          <p:nvPr/>
        </p:nvGrpSpPr>
        <p:grpSpPr>
          <a:xfrm rot="-10800000">
            <a:off x="-4533696" y="169116"/>
            <a:ext cx="5754080" cy="8220114"/>
            <a:chOff x="0" y="0"/>
            <a:chExt cx="4445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288991" y="4044315"/>
            <a:ext cx="4903317" cy="217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4"/>
              </a:lnSpc>
              <a:spcBef>
                <a:spcPct val="0"/>
              </a:spcBef>
            </a:pPr>
            <a:r>
              <a:rPr lang="en-US" sz="467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VISUALIZATION, DASHBOARDS &amp; STORYTELLING</a:t>
            </a:r>
          </a:p>
        </p:txBody>
      </p: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FAEE5F-D5CF-7758-1B00-59052BD90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ECC7488-2250-DFA1-EE15-0B21D4965F99}"/>
              </a:ext>
            </a:extLst>
          </p:cNvPr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2D84FCE-EA78-817C-3C35-617334AF01DC}"/>
                </a:ext>
              </a:extLst>
            </p:cNvPr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FEC909F-F220-FF72-37EE-44123CF80D08}"/>
                </a:ext>
              </a:extLst>
            </p:cNvPr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B539B0E-5866-67DE-CEB8-DA457C620B17}"/>
                </a:ext>
              </a:extLst>
            </p:cNvPr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5AE8FFD-8223-0C9D-3B2E-458836954D21}"/>
                </a:ext>
              </a:extLst>
            </p:cNvPr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AE966B70-84C7-5A40-9C7D-C221D68AFB8E}"/>
              </a:ext>
            </a:extLst>
          </p:cNvPr>
          <p:cNvSpPr/>
          <p:nvPr/>
        </p:nvSpPr>
        <p:spPr>
          <a:xfrm>
            <a:off x="14613775" y="-4787359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FF3D910-8864-65D9-7EAB-ED6B7A2DB42E}"/>
              </a:ext>
            </a:extLst>
          </p:cNvPr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C1646B0-1C86-247C-941F-5E3CC3AA8AF5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6B4543A7-E2E7-A6C7-82F1-6B21B62BDB90}"/>
              </a:ext>
            </a:extLst>
          </p:cNvPr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97387BB-9371-D032-7970-F197ECCB7674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C0F0B52-B7CD-C8A3-86C3-447EA631D414}"/>
              </a:ext>
            </a:extLst>
          </p:cNvPr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43396EC4-153E-F214-BED0-1E86B90B3C7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F4F1F2A-8D7A-7DFB-C801-02624B21283A}"/>
              </a:ext>
            </a:extLst>
          </p:cNvPr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B5B506F-C167-7A56-0C4D-7A0AAA41FBB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9D5D74FA-6BDB-1D8B-9357-02083C010E18}"/>
              </a:ext>
            </a:extLst>
          </p:cNvPr>
          <p:cNvGrpSpPr/>
          <p:nvPr/>
        </p:nvGrpSpPr>
        <p:grpSpPr>
          <a:xfrm>
            <a:off x="17235870" y="1582793"/>
            <a:ext cx="5754080" cy="8220114"/>
            <a:chOff x="0" y="0"/>
            <a:chExt cx="4445000" cy="63500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44EC520-27F8-17FD-DF98-83A0AA1D6814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8071EED9-B183-E1CA-EAFC-A379AD5EA9EB}"/>
              </a:ext>
            </a:extLst>
          </p:cNvPr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5E43A15-4D26-929F-3FB6-19E1E46CD60A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0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797760"/>
                  </p:ext>
                </p:extLst>
              </p:nvPr>
            </p:nvGraphicFramePr>
            <p:xfrm>
              <a:off x="457200" y="634015"/>
              <a:ext cx="17373600" cy="900991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7"/>
              </a:graphicData>
            </a:graphic>
          </p:graphicFrame>
        </mc:Choice>
        <mc:Fallback>
          <p:pic>
            <p:nvPicPr>
              <p:cNvPr id="20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7200" y="634015"/>
                <a:ext cx="17373600" cy="90099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0860612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1D09ED-839A-293C-2E5B-B4A18EAAE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3A2FF51-CE79-190B-A5CE-7369CB14B8EF}"/>
              </a:ext>
            </a:extLst>
          </p:cNvPr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7C309C4-38B4-079D-9EF4-0A53F02D6C1E}"/>
                </a:ext>
              </a:extLst>
            </p:cNvPr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BC67653-12FF-E201-CDD0-37CB83AD532A}"/>
                </a:ext>
              </a:extLst>
            </p:cNvPr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F65E877-BDED-48A2-FD16-4A111A7C97E1}"/>
                </a:ext>
              </a:extLst>
            </p:cNvPr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B73AB03-8FF7-E37F-DA44-1CADACDEF5DB}"/>
                </a:ext>
              </a:extLst>
            </p:cNvPr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539AB7E1-B49C-7655-7E45-45766FD99461}"/>
              </a:ext>
            </a:extLst>
          </p:cNvPr>
          <p:cNvSpPr/>
          <p:nvPr/>
        </p:nvSpPr>
        <p:spPr>
          <a:xfrm>
            <a:off x="14613775" y="-4787359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F4D36289-5358-6530-41AB-CC8B26742E91}"/>
              </a:ext>
            </a:extLst>
          </p:cNvPr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75C62EB-682A-6857-FAED-677C528F4045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76D020D-7844-1FF6-3C25-8DCDDE320BDD}"/>
              </a:ext>
            </a:extLst>
          </p:cNvPr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A2BEC28-99D9-3116-74D6-F87EB64D1E92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B935115-008B-F987-43D3-4B908DB2C49C}"/>
              </a:ext>
            </a:extLst>
          </p:cNvPr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076CFC8-8B2A-87FF-26C8-02B90B0ECA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65F4051-84A0-C02C-3A13-51F8819773D4}"/>
              </a:ext>
            </a:extLst>
          </p:cNvPr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3A295D9-4318-F309-A647-79174C56EE5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BBA8F953-E1EF-1266-D82A-DA398873A8F3}"/>
              </a:ext>
            </a:extLst>
          </p:cNvPr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692604F6-AB5A-FBA8-1E05-7C6111340E0E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F2C0B543-532B-0497-2364-92926A7225EE}"/>
              </a:ext>
            </a:extLst>
          </p:cNvPr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8DBE6F9-3734-640F-ADB1-6AB569A37FD8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0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8102137"/>
                  </p:ext>
                </p:extLst>
              </p:nvPr>
            </p:nvGraphicFramePr>
            <p:xfrm>
              <a:off x="228600" y="766200"/>
              <a:ext cx="17830800" cy="87545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7"/>
              </a:graphicData>
            </a:graphic>
          </p:graphicFrame>
        </mc:Choice>
        <mc:Fallback xmlns="">
          <p:pic>
            <p:nvPicPr>
              <p:cNvPr id="20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8600" y="766200"/>
                <a:ext cx="17830800" cy="87545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7392445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690195" y="3049848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90195" y="736179"/>
            <a:ext cx="7569105" cy="7868257"/>
            <a:chOff x="0" y="0"/>
            <a:chExt cx="6108573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68977" y="5048782"/>
            <a:ext cx="8547767" cy="58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4"/>
              </a:lnSpc>
              <a:spcBef>
                <a:spcPct val="0"/>
              </a:spcBef>
            </a:pPr>
            <a:r>
              <a:rPr lang="en-US" sz="337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ANY QUESTIONS?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8977" y="3320418"/>
            <a:ext cx="5735021" cy="118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23"/>
              </a:lnSpc>
            </a:pPr>
            <a:r>
              <a:rPr lang="en-US" sz="6873" b="1" spc="419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THANK YOU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690195" y="-62141"/>
            <a:ext cx="7569105" cy="7868257"/>
            <a:chOff x="0" y="0"/>
            <a:chExt cx="6108573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28012" r="-280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690195" y="1390043"/>
            <a:ext cx="7569105" cy="7868257"/>
            <a:chOff x="0" y="0"/>
            <a:chExt cx="6108573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4613775" y="-4787359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216277" y="474265"/>
            <a:ext cx="5952955" cy="1068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11"/>
              </a:lnSpc>
              <a:spcBef>
                <a:spcPct val="0"/>
              </a:spcBef>
            </a:pPr>
            <a:r>
              <a:rPr lang="en-US" sz="6842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ABOUT ME</a:t>
            </a:r>
          </a:p>
        </p:txBody>
      </p:sp>
      <p:grpSp>
        <p:nvGrpSpPr>
          <p:cNvPr id="21" name="Group 21"/>
          <p:cNvGrpSpPr/>
          <p:nvPr/>
        </p:nvGrpSpPr>
        <p:grpSpPr>
          <a:xfrm rot="5400000">
            <a:off x="5560898" y="398950"/>
            <a:ext cx="1224824" cy="122482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445187" y="541802"/>
            <a:ext cx="1456246" cy="84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4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4214904"/>
                  </p:ext>
                </p:extLst>
              </p:nvPr>
            </p:nvGraphicFramePr>
            <p:xfrm>
              <a:off x="495300" y="1828294"/>
              <a:ext cx="17297400" cy="798444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7"/>
              </a:graphicData>
            </a:graphic>
          </p:graphicFrame>
        </mc:Choice>
        <mc:Fallback>
          <p:pic>
            <p:nvPicPr>
              <p:cNvPr id="24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5300" y="1828294"/>
                <a:ext cx="17297400" cy="798444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4613775" y="-4787359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748084" y="480625"/>
            <a:ext cx="5952955" cy="107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11"/>
              </a:lnSpc>
              <a:spcBef>
                <a:spcPct val="0"/>
              </a:spcBef>
            </a:pPr>
            <a:r>
              <a:rPr lang="en-US" sz="6842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EDUCATION</a:t>
            </a:r>
          </a:p>
        </p:txBody>
      </p:sp>
      <p:grpSp>
        <p:nvGrpSpPr>
          <p:cNvPr id="21" name="Group 21"/>
          <p:cNvGrpSpPr/>
          <p:nvPr/>
        </p:nvGrpSpPr>
        <p:grpSpPr>
          <a:xfrm rot="5400000">
            <a:off x="5702672" y="398950"/>
            <a:ext cx="1224824" cy="122482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586961" y="541802"/>
            <a:ext cx="1456246" cy="85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4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0849585"/>
                  </p:ext>
                </p:extLst>
              </p:nvPr>
            </p:nvGraphicFramePr>
            <p:xfrm>
              <a:off x="595312" y="1835349"/>
              <a:ext cx="17097375" cy="797857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7"/>
              </a:graphicData>
            </a:graphic>
          </p:graphicFrame>
        </mc:Choice>
        <mc:Fallback>
          <p:pic>
            <p:nvPicPr>
              <p:cNvPr id="24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5312" y="1835349"/>
                <a:ext cx="17097375" cy="797857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592" y="1717521"/>
            <a:ext cx="6376662" cy="63766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82767" y="1195545"/>
            <a:ext cx="7594311" cy="759431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00679" y="4534659"/>
            <a:ext cx="4800049" cy="190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8"/>
              </a:lnSpc>
              <a:spcBef>
                <a:spcPct val="0"/>
              </a:spcBef>
            </a:pPr>
            <a:r>
              <a:rPr lang="en-US" sz="607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PERFETTI VAN MELLE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14181" y="2332825"/>
            <a:ext cx="5304399" cy="587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7"/>
              </a:lnSpc>
              <a:spcBef>
                <a:spcPct val="0"/>
              </a:spcBef>
            </a:pPr>
            <a:r>
              <a:rPr lang="en-US" sz="3374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IMPLEMENTED AN LMS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31521" y="3012146"/>
            <a:ext cx="6015843" cy="9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Led a key role in implementing a learning management system to effectively track, deliver, and analyze trainings across workforce of 300.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722327" y="2584516"/>
            <a:ext cx="1371267" cy="137126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12651" y="4526970"/>
            <a:ext cx="1371267" cy="137126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712651" y="6516233"/>
            <a:ext cx="1371267" cy="137126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031701" y="2912898"/>
            <a:ext cx="733166" cy="714504"/>
          </a:xfrm>
          <a:custGeom>
            <a:avLst/>
            <a:gdLst/>
            <a:ahLst/>
            <a:cxnLst/>
            <a:rect l="l" t="t" r="r" b="b"/>
            <a:pathLst>
              <a:path w="733166" h="714504">
                <a:moveTo>
                  <a:pt x="0" y="0"/>
                </a:moveTo>
                <a:lnTo>
                  <a:pt x="733167" y="0"/>
                </a:lnTo>
                <a:lnTo>
                  <a:pt x="733167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0514181" y="4325779"/>
            <a:ext cx="7303321" cy="587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7"/>
              </a:lnSpc>
              <a:spcBef>
                <a:spcPct val="0"/>
              </a:spcBef>
            </a:pPr>
            <a:r>
              <a:rPr lang="en-US" sz="3374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CONDUCTED TRAINING AUDITS</a:t>
            </a:r>
          </a:p>
        </p:txBody>
      </p:sp>
      <p:sp>
        <p:nvSpPr>
          <p:cNvPr id="20" name="Freeform 20"/>
          <p:cNvSpPr/>
          <p:nvPr/>
        </p:nvSpPr>
        <p:spPr>
          <a:xfrm>
            <a:off x="9105481" y="4890380"/>
            <a:ext cx="585607" cy="669613"/>
          </a:xfrm>
          <a:custGeom>
            <a:avLst/>
            <a:gdLst/>
            <a:ahLst/>
            <a:cxnLst/>
            <a:rect l="l" t="t" r="r" b="b"/>
            <a:pathLst>
              <a:path w="585607" h="669613">
                <a:moveTo>
                  <a:pt x="0" y="0"/>
                </a:moveTo>
                <a:lnTo>
                  <a:pt x="585607" y="0"/>
                </a:lnTo>
                <a:lnTo>
                  <a:pt x="585607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0514181" y="6268565"/>
            <a:ext cx="7303321" cy="587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7"/>
              </a:lnSpc>
              <a:spcBef>
                <a:spcPct val="0"/>
              </a:spcBef>
            </a:pPr>
            <a:r>
              <a:rPr lang="en-US" sz="3374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DESIGNED SCORECARD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531521" y="6897386"/>
            <a:ext cx="6015843" cy="9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Outlined a scorecard for the training team to track progress and ensure expectations are met. Investigated data sources and which metrics team should track.</a:t>
            </a:r>
          </a:p>
        </p:txBody>
      </p:sp>
      <p:sp>
        <p:nvSpPr>
          <p:cNvPr id="23" name="Freeform 23"/>
          <p:cNvSpPr/>
          <p:nvPr/>
        </p:nvSpPr>
        <p:spPr>
          <a:xfrm>
            <a:off x="9124833" y="6831540"/>
            <a:ext cx="566255" cy="720926"/>
          </a:xfrm>
          <a:custGeom>
            <a:avLst/>
            <a:gdLst/>
            <a:ahLst/>
            <a:cxnLst/>
            <a:rect l="l" t="t" r="r" b="b"/>
            <a:pathLst>
              <a:path w="566255" h="720926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2"/>
          <p:cNvGrpSpPr/>
          <p:nvPr/>
        </p:nvGrpSpPr>
        <p:grpSpPr>
          <a:xfrm rot="5400000">
            <a:off x="3867511" y="3014990"/>
            <a:ext cx="1224824" cy="1224824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3751800" y="3157842"/>
            <a:ext cx="1456246" cy="85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531521" y="5008722"/>
            <a:ext cx="6015843" cy="9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Utilized reporting abilities from LMS to audit training progress across organization. Highlighted potential issues to address for safety and legal reasons.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4613775" y="-4787359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201EA56-BE74-0B2E-12BA-3A88948AE9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06" y="749753"/>
            <a:ext cx="17640787" cy="8518513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062835" y="7800743"/>
            <a:ext cx="5988781" cy="226227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ctr">
              <a:lnSpc>
                <a:spcPts val="4547"/>
              </a:lnSpc>
            </a:pPr>
            <a:r>
              <a:rPr lang="en-US" sz="3295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Key Skills:</a:t>
            </a:r>
          </a:p>
          <a:p>
            <a:pPr marL="711495" lvl="1" indent="-355748">
              <a:lnSpc>
                <a:spcPts val="4547"/>
              </a:lnSpc>
              <a:buFont typeface="Arial"/>
              <a:buChar char="•"/>
            </a:pPr>
            <a:r>
              <a:rPr lang="en-US" sz="3295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Data Collection</a:t>
            </a:r>
          </a:p>
          <a:p>
            <a:pPr marL="711495" lvl="1" indent="-355748">
              <a:lnSpc>
                <a:spcPts val="4547"/>
              </a:lnSpc>
              <a:buFont typeface="Arial"/>
              <a:buChar char="•"/>
            </a:pPr>
            <a:r>
              <a:rPr lang="en-US" sz="3295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Identifying Significant Metrics</a:t>
            </a:r>
          </a:p>
          <a:p>
            <a:pPr marL="711495" lvl="1" indent="-355748">
              <a:lnSpc>
                <a:spcPts val="4547"/>
              </a:lnSpc>
              <a:spcBef>
                <a:spcPct val="0"/>
              </a:spcBef>
              <a:buFont typeface="Arial"/>
              <a:buChar char="•"/>
            </a:pPr>
            <a:r>
              <a:rPr lang="en-US" sz="3295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Starting from Scratch 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592" y="1717521"/>
            <a:ext cx="6376662" cy="63766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82767" y="1195545"/>
            <a:ext cx="7594311" cy="759431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514181" y="2332825"/>
            <a:ext cx="7773819" cy="55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1"/>
              </a:lnSpc>
              <a:spcBef>
                <a:spcPct val="0"/>
              </a:spcBef>
            </a:pPr>
            <a:r>
              <a:rPr lang="en-US" sz="3174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ANALYZED ENGAGEMENT METRICS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722327" y="2584516"/>
            <a:ext cx="1371267" cy="137126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712651" y="4526970"/>
            <a:ext cx="1371267" cy="137126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712651" y="6516233"/>
            <a:ext cx="1371267" cy="137126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9031701" y="2912898"/>
            <a:ext cx="733166" cy="714504"/>
          </a:xfrm>
          <a:custGeom>
            <a:avLst/>
            <a:gdLst/>
            <a:ahLst/>
            <a:cxnLst/>
            <a:rect l="l" t="t" r="r" b="b"/>
            <a:pathLst>
              <a:path w="733166" h="714504">
                <a:moveTo>
                  <a:pt x="0" y="0"/>
                </a:moveTo>
                <a:lnTo>
                  <a:pt x="733167" y="0"/>
                </a:lnTo>
                <a:lnTo>
                  <a:pt x="733167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0514181" y="4325779"/>
            <a:ext cx="8203486" cy="55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1"/>
              </a:lnSpc>
              <a:spcBef>
                <a:spcPct val="0"/>
              </a:spcBef>
            </a:pPr>
            <a:r>
              <a:rPr lang="en-US" sz="3174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IMPLEMENTED METRICS DASHBOARD</a:t>
            </a:r>
          </a:p>
        </p:txBody>
      </p:sp>
      <p:sp>
        <p:nvSpPr>
          <p:cNvPr id="18" name="Freeform 18"/>
          <p:cNvSpPr/>
          <p:nvPr/>
        </p:nvSpPr>
        <p:spPr>
          <a:xfrm>
            <a:off x="9105481" y="4890380"/>
            <a:ext cx="585607" cy="669613"/>
          </a:xfrm>
          <a:custGeom>
            <a:avLst/>
            <a:gdLst/>
            <a:ahLst/>
            <a:cxnLst/>
            <a:rect l="l" t="t" r="r" b="b"/>
            <a:pathLst>
              <a:path w="585607" h="669613">
                <a:moveTo>
                  <a:pt x="0" y="0"/>
                </a:moveTo>
                <a:lnTo>
                  <a:pt x="585607" y="0"/>
                </a:lnTo>
                <a:lnTo>
                  <a:pt x="585607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0514181" y="6268565"/>
            <a:ext cx="8978046" cy="55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1"/>
              </a:lnSpc>
              <a:spcBef>
                <a:spcPct val="0"/>
              </a:spcBef>
            </a:pPr>
            <a:r>
              <a:rPr lang="en-US" sz="3174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DESIGNED SITE HEALTH ASSESSMENT</a:t>
            </a:r>
          </a:p>
        </p:txBody>
      </p:sp>
      <p:sp>
        <p:nvSpPr>
          <p:cNvPr id="20" name="Freeform 20"/>
          <p:cNvSpPr/>
          <p:nvPr/>
        </p:nvSpPr>
        <p:spPr>
          <a:xfrm>
            <a:off x="9124833" y="6831540"/>
            <a:ext cx="566255" cy="720926"/>
          </a:xfrm>
          <a:custGeom>
            <a:avLst/>
            <a:gdLst/>
            <a:ahLst/>
            <a:cxnLst/>
            <a:rect l="l" t="t" r="r" b="b"/>
            <a:pathLst>
              <a:path w="566255" h="720926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 rot="5400000">
            <a:off x="3867511" y="3014990"/>
            <a:ext cx="1224824" cy="1224824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200679" y="4534659"/>
            <a:ext cx="4800049" cy="284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8"/>
              </a:lnSpc>
              <a:spcBef>
                <a:spcPct val="0"/>
              </a:spcBef>
            </a:pPr>
            <a:r>
              <a:rPr lang="en-US" sz="607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KROGER SUPPLY CHAIN HR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531521" y="3012146"/>
            <a:ext cx="6015843" cy="9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Utilized associate surveys, as well as historical data, to track progress and identify potential areas that needed improvement.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531521" y="6897386"/>
            <a:ext cx="6015843" cy="65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Outlined a site health assessment that business partners could use to collect and track data during site visits.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751800" y="3157842"/>
            <a:ext cx="1456246" cy="85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531521" y="5008722"/>
            <a:ext cx="6015843" cy="9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Coordinated with People Analytics team to develop an effective metrics dashboard for all 12 strategic HR business partners.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4613775" y="-4787359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87241B2-6076-4EED-EE30-F6F11E4D1F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0166" y="364032"/>
            <a:ext cx="8168785" cy="9558935"/>
          </a:xfrm>
          <a:prstGeom prst="rect">
            <a:avLst/>
          </a:prstGeom>
        </p:spPr>
      </p:pic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9F8B80-69A1-5EA6-1992-E66B4A3E5D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4" r="15349"/>
          <a:stretch/>
        </p:blipFill>
        <p:spPr>
          <a:xfrm>
            <a:off x="280026" y="1274315"/>
            <a:ext cx="9355193" cy="773836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4613775" y="-4787359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71EAFD86-0DA4-25B7-B03E-74C3005DF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014" y="226938"/>
            <a:ext cx="11500822" cy="44849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C999C63-2D86-2543-5957-AB1450D945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8898" y="4039429"/>
            <a:ext cx="13195913" cy="596353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webextension1.xml><?xml version="1.0" encoding="utf-8"?>
<we:webextension xmlns:we="http://schemas.microsoft.com/office/webextensions/webextension/2010/11" id="{51741591-2fc9-43e1-8a77-bee780da6ad2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0A4782&quot;"/>
    <we:property name="bookmark" value="&quot;H4sIAAAAAAAAA+1aTY/bOBL9Kwtd5mIMit9kbulMMhtgdxGkgywWixyKZMmtiVoyZDmT3kb/9ylJbiTojtsea5zNwRfDoqjiq6pXZBXJ2yJX61WNN//CayqeFRdt+/Eau49/E6pYFM3UWHpRoqQkZTbGYwhGWX7brvqqbdbFs9uix25J/ftqvcF6kMSN//2wKLCu3+ByeCqxXtOiWFG3bhusq//R1Jlf9d2G7hYFfV7VbYeDyMseexrEfuLu/MwQxM8DHkx99YkuKfVT61tatV2/fSYM0dssQWICn70SUfI36+ntCHN//2HQEdiLtumxahjA0GaFJKEtfwIqS5eVdGloL6u633aJNy8/rzrW+/bebFKmFEzUkK3PUhjHnzKg/mY1vH3BOi7brkpYc+MkaJDz/l5nuShede31KHHrnTX3fNn0VX/DD5f3ii2Kd6NIuGOT//uKOhq/YQ1yNRnqtng9/g4Iab2ezDF2qTfXD94MT5ftpkv0lsovD+Pod+ynN13LXhwRvP6FW3jM91hvRpezyH9UrAerNGgyNHO3n/RPQ78Pd/wzOfqroQ6C8FjnbyFZFFft7y86YsPm4pm4W9ze2/p5/oRN4taHoz9fLjta4r2VXp4O2qtNs2WteogURrOsq2ZZb6PiCw0nzxYJu7x9xXEXf+OxBtLdDaJymS3kJJQCn7xwPkZ15uah3DRnbp6Qm8ZmlcAoZaMFl3VSdpzYnxSII5iLTd8zpEciYyCjALyUxkgwAEnamSIJUwnJe81SU7DGWe9mitQosvTOQNQqWVACJMwUCRDRWJ8COQCgoCGkuSgNgoqa2DkeMWNIei7KWDopifU1wjtBDNSJmSKN06hspiBUdBpAyrDfPT197mP7+bE0WfIiHlHmMib0IUjQc82IJZalsiYG78gGNmPSxwFc3KdjQ/frNg8dr6qcqSmmkdjrGRxbhAlmrFEyzwG/b7jghYHA4wipwToyXs4NX3TRulKUIulIzmttyB/vTIfZQ0BncyIW5BWKeLy0nE1wiUg6r4xR0R8StDulgfRBKy3BOZ72IPps9k9Uu7HpbFApNpqKURLPfc4cL40n45SUVBAIbBI2gplhN1Dak5MqG2APONYZ98f8TmlB62hT1oCMT0rv0wEc3ylN8FRkJUvixUIrnjkj4QwvWMseKCHn7LXUaFR6Itf6ZjY1J8V41RG9qzjderCOPx/qoqHL4+X7+yYauwD+nXuvH+QacESukdtm07+4wq5/OJG1Xabu4ma0+y9Vd18icqL68gdRdshGpwKW+/72VVW65cfN4WnvnyHEh20YEJjM81FOjmtXimpOiFpPWmaQApBU4CQspSfK4X38+yfhetPRXJ3fpH5oft1cpqu2rb8RCwelsscS62RaDB7kOTZESsaVPC1ysSetiNO6ea7yDqnywrnKO+UOhHEekksuiwDWZCuEO3PzUG76MzdPyM1SmJCyypgJOLUPiYI8c/NQbrozN0/ITV7F0eZSp5gIucAWyZ9PFQ7mpj1z84TcjCUxtwxJhVJTiEoZc+bmodxUZ26eMt/MRlkqS0FWUY4WnTrnmwdzU565ecoTrxSsEjJJaWW2NiWRxJmbh3JTnLl5yloIQAIv5cOtFw3O+Dj76FQbK3zpSPqQrRMWAPZviH8XIw93iC4IN9td8a/sPLVepraj/VvSixNs4z+Bbbr6dIzf682aLU75ArsfZYP8WB+cYqf8AJtPO+XRWitM8taFjEZISfqJjdbvyeiPVV3/2rW/91ePNo27tqxSRU26+TOM3on6LwP2H8LuyUOpvzCodqMYXx0TVHXV0A8TTEe6/yTBtNfjUyzZEEWpkLRJMTqRtA1PJOrfMZbevb9kKqzfYvORB3qgwtD6/1kYnoT1rurreUvDBOZHIfQRPjgFlw+y+URnGRwzGj2FJIdTOIxuf/5UXeOSHidO3glZCs7GHEYEJDRm/52hHbKSQilK1EYm8NZHMLj/xsQuXOhKAhelAIrZghdKHisrD4dC0nmdgSFpSjj7ElyKVpRloggiKxsyaAozRVIphJAYuFCLjrhqQzMP5Sj1S0txTd1yPBduN/16hYneYDMVXquJaRWN/XjmwCYPQT3+H2u8bxRJ41X6YhxmoOXdH4+9YFTDLwAA&quot;"/>
    <we:property name="creatorSessionId" value="&quot;f8dc1351-160b-4e05-9da1-15f5fe0085c7&quot;"/>
    <we:property name="creatorTenantId" value="&quot;4605e262-b447-4aaa-aea7-f70112a6dda8&quot;"/>
    <we:property name="creatorUserId" value="&quot;100320012E96F20B&quot;"/>
    <we:property name="datasetId" value="&quot;880fc8c2-7744-4038-81db-2806e4251afc&quot;"/>
    <we:property name="embedUrl" value="&quot;/reportEmbed?reportId=ab5e04cf-80c3-46f0-a1d7-343c4e4d8b61&amp;config=eyJjbHVzdGVyVXJsIjoiaHR0cHM6Ly9XQUJJLVVTLU5PUlRILUNFTlRSQUwtSC1QUklNQVJZLXJlZGlyZWN0LmFuYWx5c2lzLndpbmRvd3MubmV0IiwiZW1iZWRGZWF0dXJlcyI6eyJ1c2FnZU1ldHJpY3NWTmV4dCI6dHJ1ZX19&amp;disableSensitivityBanner=true&amp;storytellingChangeViewModeShortcutKeys=true&quot;"/>
    <we:property name="initialStateBookmark" value="&quot;H4sIAAAAAAAAA+1aS2/bRhD+KwUvuQjFvh+52anTBm2aIA5SFEVQzO4OZSY0KVBUEtfwf+8sKSOpH5IqRU4OugjicDg7j29mZ7i8LFI1n9Vw8TucY/G4OG7b9+fQvf+By2JSNEviixe/Pj969evfvx89PyFyO+urtpkXjy+LHrop9m+q+QLqLIKIf72dFFDXL2Gar0qo5zgpZtjN2wbq6h8cmelW3y3walLgp1nddpBFnvbQYxb7gdjpmtbmP2ZFIPbVBzzF2I/UVzhru355jeCDM0kwAZG55CQPgp6Zj3cHNdfz50UHxZ60TQ9VQwpkmo7eSC6iEEYkY2LkkWd6WdX9kiVcnHyadWT35bW/hIjR66BYMi4Jrq1MWaH+YpbvPiEbp21XRaiJOArKct5c2ywmxdOuPR8kLsMyJ86Tpq/6C7o4vTZsUrweRLIrcvkfZ9jh8AxZkKrRUZfFs+E3a4jz+eiOgaVenN+4k69O20UX8RWWny+G1a8oTi+7lqI4aPDsJ6LQmm+gXgwhJ5G/VWQHmZQtyWRie8QfZb63V/QzBvqLpTZS4bbNd2kyKc7aj086JMem4jG/mlxe+/oofYAmEvXm6kfTaYdTuPbSyf5Ue7polqiVNzVlg1vmVTOtl1nxGYZjZIsIXVreorwL72itDLqrLColLQ2WJUcjMQUDVtoDNjfFpjhgc4/YDCUStjQKCUKhD1JqfcDmptiUB2zuEZuGC+TKUBvACGA2SWHjAZubYlMdsLnPPb1MhqXIpWQuOm5dCPKAzU2xqQ/Y3CM2heFgUqliiAiKGR7doW5ujE1zwOYesVly7WOSCRKyiOgjenHA5qbYtAds7nNP19axaKNN3DOjk+H8MKdvjE13wOYescl8wKhtqRhQ20k7fEB3wOam2PQHbO5zTneoRGKCM0DpmWYxrug313nkOcJ80eGmVj/tEF9XBM4bVr+MfSY/a07jWdvWt6Kzoc3/tZYuuoTd8cVgyU9Vd33QQaly8jBWkNrEwiUynbySKVphIwYJw3HHSnt6/NSH9tMdG58xKmDJUkpOCQVaxhXD7J3lY5ecus/4o3yYlFlux+5hM+s+BX8h7vmN5GJbAC21zaJ/cgZdvy3cvp2xufyOp37E++6Lo7wlPi42r/P/BxBvr8Y04MwIIZkWTEnLWEDYPg28UsHERFssSRTCuZji9tKYVA6tkEkzJ8FKJXZJUcNsjJL08shM5CYwHXZIeJU0SElJL0MQqLWwegdLhaNKpASzNkrDgkva7KBb0p4qGgrrpNYyOCbY9tIsJMc8WJMianQUCb6D38AGY0te8kius04pPXZhW+LNcc28NpoLxYxF7QSulQZDhh0v+p4y6LaCnpo9ZrVVCjhJlmIDCN8vcnL91UF+5rxNmfusSgmbYlyuhLKURgfvLBoPPka1nT/WrSRK8CyASGWI4LynfN/FsCySnATSJPRcBqsYZby32wczlFYIpHqkubMcGUO7Pt1XK6g0MBkUBsMcQCLvqvWZsFokVUjQxkWPVCwZElr8rm4koCXhrGZByWgYeWCDfF0tEiGWLDqnmBPRG22NWx+Z1SKDRy0ZyRNU7KhFZTRD7Yofk2RkWkpDAbJJUe3bNX2x5JwL8DzyQAklEuhdfRmD4WVJHSLjSRqfmEK/o8iUX5JQeVaJMQ0KI+wccQe2RGYDzRAYEuGdS7FWZHUOU7zDYgmCl6C0iMwZRzslrMf4PbIolUXJafi2EIDGG9B6fYG7RxaVF+MDOPRR5CEegl0PwXtkkSBeSkClYwiWtiPjV7yqesBW+fWbU2p+56+geU8L3ejfMnV9uzzZw4ixUq3XVV/jVgNivZiTuzGNynwvHfwWMdhHF7+Rz8c+PhhjuI7OWE8lj9NGqla83XrIdyrvq7r+uWs/9me3RvOuLatYYRMv/g+m79X6qyn2J0K3cmT+emm1Qovh1jZJVVcNfi+ZtG3495FO6yP+dtk1Gu5KizSUJWO5oT5v/cucB8ml/NHwMcJi+UbnCwNG6mlsO/w2+8MK3cZvnXfZHY6h+24AvWUM9gLo9T4fEV3SbEYtmMzfgisabl3YsXcfpH6mFOfYTYfWvV308xlEfAnNeIQxG3WqcOAjhEGTcviH/8NpyR3HDcOn9OPYSipVocY1D+QP7ItBrWzw1b8aAt4Y7C8AAA==&quot;"/>
    <we:property name="isFiltersActionButtonVisible" value="true"/>
    <we:property name="isVisualContainerHeaderHidden" value="false"/>
    <we:property name="pageDisplayName" value="&quot;About Me&quot;"/>
    <we:property name="pageName" value="&quot;ReportSectionea9b86d202ac08d831b2&quot;"/>
    <we:property name="reportEmbeddedTime" value="&quot;2025-05-06T22:37:51.201Z&quot;"/>
    <we:property name="reportName" value="&quot;About Me Dashboard&quot;"/>
    <we:property name="reportState" value="&quot;CONNECTED&quot;"/>
    <we:property name="reportUrl" value="&quot;/groups/me/reports/ab5e04cf-80c3-46f0-a1d7-343c4e4d8b61/ReportSectionea9b86d202ac08d831b2?bookmarkGuid=3f481221-5efa-4fe0-a506-aba00981390e&amp;bookmarkUsage=1&amp;ctid=4605e262-b447-4aaa-aea7-f70112a6dda8&amp;fromEntryPoint=export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0fbb72ad-816f-41f9-807b-cbb9619a7440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0A4782&quot;"/>
    <we:property name="bookmark" value="&quot;H4sIAAAAAAAAA+1aW2/cxg7+K4Ve+mIUc7/0LXabNkDPQRAHOSgKP3A4lK1GlhZabRo38H8/lLRuase2Nrve1g/75rmI85H8yCFn/anI1XJRw9V/4ZKK74vjtn1/Cd37b0xxVDTTnNJGenLOoUQRA6aoBa+2i75qm2Xx/aeih+6c+nfVcgX1IIgnfzs7KqCuX8P5MCqhXtJRsaBu2TZQV3/StJmX+m5F10cFfVzUbQeDyNMeehrEfuDtPGYI8jvNJwL21Qc6Jeyn2Te0aLt+PSaIKbishAIUIQctk+JvltPqCHN+/3DoCOykbXqoGgYwzGWBHpUPJgthwRCCEsP8smrO67Uqn799e7UYzAbjMcervmewbK70Ox88iLu+Zn0D+JKET0oKStmJILWaFVldsjm/lIUalCzBWMWauJAYI24rK3ipSili8pBAAIG1ZltZKnoXEwSKqEBkhOTdtrKMdTKUnlSI2XnphBB6+Las6n7tpXT148dFx9RjQk6yXuQP0CDlYuRXR8uJTp+KF+fnHZ1Dvx7+eGvxpK1Xl/fMn7arDukNleNS01f9FZ8xsvWYYMWjAejrrmWaj0vT7Cm2HY1LL1fNmrpiGF60f5x0xF/nYeLoL9QnPHXedhWyde4CfzJsU5B9CeOMZx71D9arJVuc8jF0JxfQ9bd9xYMuU3d8Nfrhh6q7iVZ1dAfyM/DB9dlNUuEvfv9bpli7YFLiyW1+NjI6cUaVFoPzMYOVSpEJz4PR76u6/qlr/+gv7mrAf5YVVtTg1dcw+kHUTwbsV4LuHjbvJageRjEubRNUNV81zyaYtnT/XoJp1uNTLPE1I0sNZCym5CUaF/2ziKW3706ZCss30Lzng+6oMMz+OxfDo7DeVn2929UwgXkuhN7CB/vg8kY2n+iMycmyREpCZu1iFobijvUmlVJKBVGiTFzMK75ydi1hrcsahdXaJSd8Nqgd7SgyRbJaiKCUtUpYIVDNV4wzigOWAkMwLBWjs94Fv6NIAzKr4K1IRqMTWoqd2wEhElgXMJLnypaiEXG+hJ9BaUHoZIidEwAyRDS7okyl5zKF9bWS+wRioF7uSiJvQLtMUerkjRBKxXn39PSxT+3HezqOEiJbUuUyIYQYlTC7mhFKKEvtbIqB4yayGXG+IboX4NFNrz1sv2zzsPGiypmaYjqJvZ6FZ4swwayzWuVdwM8dF4O0IvI5UhnhPNmgdg1f8Mn5UpZ8ASfidtlYCts700MOIoJ3GYkFBQ0ybS8tZxs9EnEbr63VKWwStA9KE9yHGm2U8J7Tnkgh2/lE9TA2ky1ozUbTKSni3Oft9tI4GSNqpUUk4VC6JOwOdhPaBPJKZyvYA551hvmYf1BaNCY5zEYA41MqBNyA4w9Kk5yKnGJJfFkYzZkzEezgBefYA6XIOQejDFiN808MT1eTveyI3laXdLc0eDHUIdW6m/zqDusJ66iHAP7Mu5fzdexs+ZjbZtU/l6LxK5XdR8G4ASHO1mFAwmbORxm94hyX9C4h6gIZlYWSAkhHLsIQcfte6j8Ey1VHu+r8Gvth+lVzihdtu1WPjdDlbYm1Ny0GD3KOjYnQ+pLToshc8spEjzwF3TzLK8RoE9cMLmQlrdd5ePC+Ny9NggY5727e1FnHl117OUpcP/4veefn1vuGxEfFZEAxcPx/FzSYYeRyk6ubSHt1h9TLzek+DcbT71jr1Q/FGFfvoF6NPymwyF8q1mNy7jjN276N3w77zkZj7vi0c6PzfUhuE07+w8l3BtrnZKS3DI310pe3ovVh+PnDZxmFs9lJ+cjTyoGbt7kZDtzcIzdLaSNmnSGT4NI+IkV14Oam3PQHbu6Rm3yLg8ulwYQE3GBLDI+UUQdu3uamO3Bzn3d6mR0XmlJrETBIH1J6pNM9cPM2N+2Bm3vkppOKpHEEUTDBfNbc0R64uSk3zYGbe+RmKom5ZUlpUIZi0traAzc35aY+cHOfd3q22lFZSnKacnLg9aFP35ib6sDNPXLTYnRaKlTKqewcokR54Oam3JQHbu6NmyM9P88Ul9Sdj8/87apfLgDpNTQTHxYTporGfWwHaPJw/Pj3SL17fDf+3/v0czsDqlJNMx8M/w1fjLAGf1//H7r45pyfLwAA&quot;"/>
    <we:property name="creatorSessionId" value="&quot;44cb6b93-49d0-41db-9541-7f27d8aef05a&quot;"/>
    <we:property name="creatorTenantId" value="&quot;4605e262-b447-4aaa-aea7-f70112a6dda8&quot;"/>
    <we:property name="creatorUserId" value="&quot;100320012E96F20B&quot;"/>
    <we:property name="datasetId" value="&quot;3306a2cb-bea4-4bbd-bc37-05b2b7c0ee92&quot;"/>
    <we:property name="embedUrl" value="&quot;/reportEmbed?reportId=48743642-5a54-4a87-90bd-11ff043923bb&amp;config=eyJjbHVzdGVyVXJsIjoiaHR0cHM6Ly9XQUJJLVVTLU5PUlRILUNFTlRSQUwtSC1QUklNQVJZLXJlZGlyZWN0LmFuYWx5c2lzLndpbmRvd3MubmV0IiwiZW1iZWRGZWF0dXJlcyI6eyJ1c2FnZU1ldHJpY3NWTmV4dCI6dHJ1ZX19&amp;disableSensitivityBanner=true&amp;storytellingChangeViewModeShortcutKeys=true&quot;"/>
    <we:property name="initialStateBookmark" value="&quot;H4sIAAAAAAAAA+1aS2/bRhD+KwUvuQjF7Hs3N8dx0iBNYsRFeiiCYh9DmYkkChSV2DX83ztLyk1iO5YqQkUK8GKYy+W38/jmReqqSNVqOfOXr/0ci8fFk7r+OPfNx59kMSkWm7U3b16+Onr78s/XR69OaLletlW9WBWPr4rWN1Ns31WrtZ9lBFr84/2k8LPZqZ/mq9LPVjgpltis6oWfVX9hv5lutc0arycFXixndeMz5FnrW8ywn2g7XdPZ7GdBJ/rYVp/wDGO7WWWaWW1ABjTGcFTgAm1b9Rs6ye7dkqG744/rReurBR2T14Q2wgQNEKLS4LjHxPN6Wc3azZZweXKxbEi7qxurcB6jU0FC0jZxpoyghyZFe7nMd49Jk2ndVNHPaLEHyjjvbjTjk+JZU887xI3tV7TzZNFW7SVdnN3oMil+6yDhmgz7+zk22D1DGqSqN8dV8aL7myXE1aq3QLdltp7fupOvzup1E/Etll8uutOvyRunTU2+6iR48ZRW6Mx3frbuHEuQv1akB6mUNcnLtO0Re5T3vb+mP707vzpqJxHu6nyfJJPivP583CAZNhWP2fXk6sbWR+mTX0RavX360XTa4NTfWOnkcKI9Wy823BS3JYXOLKtqMZ1tuP+Fhr1ni+ibtLlF0RU+0FmZdNcZSmqwktsA4JWTCrhlceTmrtzkIzcPyM0QtbBGKnQeQIDzyemRm7tyU4zcPCA3o8WIOpQARoCMWkmEkZu7clOO3DxkTVclKzMzvdEWTAwOxcjNXbmpRm4ekJuaU+JktlQeg/BBUmUf8+bO3NQjNw/ITe+DjSZP6FyCcQ4YjP3mztw0IzcPyE0BQUrNQSstiZxMRTbmzZ25aUduHpCbxnPFmaMRHaK2zGMM4zuknbnpRm4eck5XynsUknMQDqmwh+i+z81tFnmFfrVucGetP1az2fOm/tye31b8eD1/fnp0xy87avutnnTRJGyeXHY6PK2amw8ZFCQnh5afBKY7ipomKbRIngfGgFEesBnqQU1avGhDfXGP00rGQWlUSpnotUGX9P5oLoFLpozccJmECbm32x9NRFFa5ahN9KAh5bLMBsimgDvjZUqAXHOM3MX90SB4J5QWTDLgSkCUEQd4gQXkYEOUGGlKI1WZ2h+NmVKxErWCxCKBRSMH+JSlYIR3CEwAQ4gQBeyPhsbYYFBH0EJazZWHAWilLD1Qf2YMCEZFkagst6L5LmSfrNuWAvKuuhQEYHj0RhhhlQJMYQDk5OarbH5mXqe8+7xKCRdFd5xNQgUmeD+e+xRoZN/PHltP0qAoMTOpInhN5o9sqK1EANV9NeDJWeMgoRmQiohdQjLDXPCCGyUhWj9QQM7Ie9oESM5RekvS8O1sexiSkptlFjWaxKjceQ79F+YBkM6FHAnK5y/doBJQZzdUSudi8MmFpCNS9uQ6DrVlzJ0nFQnpHHccAGGHyH0YUgFYCjetEJygEhQgbk97W2xppLdWleTzkCRYi9EMhKTUYlN0lA94oixjI7F+IGTyUEJQmkWKGqVQUPgMtaUzASl1gaEwB9GZdStkNfdTvC8HWu+N4oZZgC4QYUCptFaULlBF00wkAMe08Fv7wm+nkiGt+jGtrvBsPZ/75vJOb9Ufc3lPd/jfdu0PS9kgTVC/5C23enjYo6tN9WLdHp/7pt23t/0h9M4DX/9rInriw1e/F/rHpztPlv+aK+/7MEEwFMKS6qnhVBFcxAG9DGWBaBI1u9SDU1cASKXwhxifbjnh/zlDfaNEP0g5naIkS1MdNxCpI3Jie9n9XsYEal2kBoeKBgtmOPlvXywVUPESlZXUfwrig/YDxh7JknaUeT3nOiEVHhJvP8k6uC8rxRybaadkvW5XSx/x1C/6Nz7L3vAVdvuImH6RMl26/7uXS/e8nel+X9i3qiRLFWa45YH8q8OiEyuH4/XfVOOmVQApAAA=&quot;"/>
    <we:property name="isFiltersActionButtonVisible" value="true"/>
    <we:property name="isVisualContainerHeaderHidden" value="false"/>
    <we:property name="pageDisplayName" value="&quot;About Me&quot;"/>
    <we:property name="pageName" value="&quot;ReportSectionea9b86d202ac08d831b2&quot;"/>
    <we:property name="reportEmbeddedTime" value="&quot;2025-05-07T19:57:52.869Z&quot;"/>
    <we:property name="reportName" value="&quot;PowerBI Portfolio&quot;"/>
    <we:property name="reportState" value="&quot;CONNECTED&quot;"/>
    <we:property name="reportUrl" value="&quot;/groups/me/reports/48743642-5a54-4a87-90bd-11ff043923bb/ReportSectionea9b86d202ac08d831b2?bookmarkGuid=0482bd1f-4035-4e5a-a66c-241e865a2fa3&amp;bookmarkUsage=1&amp;ctid=4605e262-b447-4aaa-aea7-f70112a6dda8&amp;fromEntryPoint=export&amp;pbi_source=storytelling_addin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842f9e9f-0d98-4b28-8323-5c78a467d765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+1c3W/bNhD/VwztoS/uSooUReUtidulWNtlS9ChGAKDH6dYmyx5ktw1K/K/jxTt2knsWHPTRNpk+EHi5/3ujrzj6aTPnk7KWSqu3okpeAfeUZ7/MRXFHwPsDb3MlSGtIiljEkSSRoEkMqShqc1nVZJnpXfw2atEcQnV+6Sci9QOZAp/uxh6Ik1PxaW9i0VawtCbQVHmmUiTv8E1NlVVMYfroQefZmleCDvkWSUqsMN+NM3NvSEBf0/MjEJVyUc4A1W5UkkCCtT3kfYVJgz7VASmWeka1JRtbGKHrqc/zrNKJJmZxpYFiiscB4CZCpRkEVUktOVxklaLJvLq5adZYdAZzFczy5xjQ+tlXiRKpF6NooDSEf3ZO0mgEIWaXL2Bj5Dakpeb6+9WneXzQsEvENdVWZVUppE3SqZnVV6Ad204ttbb+wHyy0LMJleDValts5jYcyy1JZP8r+MCzJ32DtD1hSkpk+wyXchjxZpzB69MEwWFlbb83bC1ZsIUjLTthRaVqHkxK3Ij2ioBV5/ruhpqVn323iSGfW7s9yKd22GfHYkyUc8MReZ3Yelysj0t8t/XpFc3L+sp2sdLQ7YpjSUgo1MhjjglnOGAILVTaQ71R5EpI4LH0JjRUvTrIG3hFnwfQBS9qjwME52OROBzzhRCPKQRoQwjhOwE97JT1NiO5lVlSFtnaj0kQixEhELEMYSAkPIjsl3tlhs59sMIeBhApFAESIuAm6E37mRuoJqzy13YH3qvinxaj7gwF1aD77Bp6DkIRmeG3q8TMGvMdjGbrU6qBaPf5dVd7r/ObpaVi37pfJrtkJW7qSmy7Dl1WrYUkpXEcKUiv21UNKOiUCVTeOYjHz/H/nOEzxE6qP/P6hGa9vP37Ef27Ef37Bfs2Y/t2S/csx/fs1+0Xz+M9ux3S18uFltWGzf50SZ/AA89JdQE9GjlE7o1mOh6v1JmVb2uL4/z6UwUSenIWt39mGTWWtiJ4spVNVi9G5HcXcND75fkclJtMRS71m+9b970drH/Ar+wzb3rYVdB+g1A+l0HSRqAJF0HSRuApF0HGTQAGXQdJGsAknUdZNgAZNh1kLwBSN51kFEDkFHHQd5y6rY4A6jrKBu5PEuf58Li7HBIYvhkUbh/C+BtnlWTwdkkLyrIQN+LZask3oIo5wU0JXO8aF/eVq1wcCZSKAenUAxO8nkJkzzdRNLOiE+aZHA8EUV1Mz6xJUKzkNFV22I0w3ZQc1dFXPCIsYD7nBAiKMWMQhi64NG9kR4WcRmomAmpQ+wHiCOAPtLTR2z6iM29EZvGdPaRnla5PX2kp4/0dAlkH+npIz0dAtlHevpIT3dA9pGePtLTpmP8E0Z6zvNKpHWw50HDO3mhoThygZxRUizz8cyhYgu/n16hLNfbTupd1bGxjD6W9nCxNKqQCGOOKNEU0yigFKSdq1UZnkbUeq6qO3gX5VsgHxUi2yuI+59O2/s6Xi4CsFIxwZDWGhNgHEmGWeuUZq8V0qvLA3HRKQqJJcdESRTJUAPiMhJ6p6J8cx+ADL4bnJwMPpyPBu+NG2sn20fuShS6oR/g3zau3xaKUxfgnAoVI01QKAgLMEPi6ZmPLcXLR2ylpbyrvN+IxLE+xiQmmoeRCBQOVRQIvNuqfnvWo8VjTqsuM/uo86TzC2AHJieOQEmiZYQlgZArsxMpds8Dw8cSB1+j/KsfPLdBFvcBcoLAxNfCF9pn1GcRKEoQfnpBsDW6u74etmBx7Ccq1oEQyP4AcxqiNphjuiK5q1y/CWHhrYUxi4wF1sq+VSKRkJTvZPZ5PnvXOAGhnMs/52COvLdhnS0rzPXPy4t/k8qwPCSsshmGX9qO19uuOHIj8eEMUsPzB3VKbyU5ND+6jGAmimoKmTnzDJcg4gTstmRI/elBVeULleNdKjK0svYOMKodZcc7f43Nu0WyPcFkcy5JqyRRM0DIFLYP/0W9HzGVYL/T8Q1gTxjcvH8nfURCgtr+OGLefNhnVz89ej0+fj+O/NAfoYCPj14eojEN2eH4CEVofGhzuGjwKvJfHbZt83+qAOUD6K47tXMffIECqTlBSITm7IKD3nL9by3XjUcmveHqDVfbnsp1yFbcWUsdNxWBOUxK4iMliOLAfBWFu58EtMRUuG9ddMNQ7P4Ch8HyetTpE85tebTQTDQWQ0utxL6fd1mi2mAiFq9XSBFrQYIQUy5oxFgkGVm9XrFmQPZ7t6K5bmx8uaJx+lKrdOj+/KdsnqZOd7qpPbg/Gfcn48dxd75WcZ2vg30cY7BfGJKaEMqVkL2v0/s6va/zf/N1AilVEKEYS8YlkTrQmve+Tu/rtMTX6YMp3fMuarOxKX8wn1flTCg4FRlsyCM0GiQyDXpxvS2XsP7Y7JdMwuvrfwBO0VvA5FYAAA==&quot;"/>
    <we:property name="creatorSessionId" value="&quot;a2531b57-f0a5-4bc7-866f-9b56baa29a28&quot;"/>
    <we:property name="creatorTenantId" value="&quot;4605e262-b447-4aaa-aea7-f70112a6dda8&quot;"/>
    <we:property name="creatorUserId" value="&quot;100320012E96F20B&quot;"/>
    <we:property name="datasetId" value="&quot;db81edf0-221d-46b7-9a46-ade226377077&quot;"/>
    <we:property name="embedUrl" value="&quot;/reportEmbed?reportId=4d83bb8b-b89f-4ee5-902e-93d11b434cd5&amp;config=eyJjbHVzdGVyVXJsIjoiaHR0cHM6Ly9XQUJJLVVTLU5PUlRILUNFTlRSQUwtSC1QUklNQVJZLXJlZGlyZWN0LmFuYWx5c2lzLndpbmRvd3MubmV0IiwiZW1iZWRGZWF0dXJlcyI6eyJ1c2FnZU1ldHJpY3NWTmV4dCI6dHJ1ZX19&amp;disableSensitivityBanner=true&amp;storytellingChangeViewModeShortcutKeys=true&quot;"/>
    <we:property name="initialStateBookmark" value="&quot;H4sIAAAAAAAAA+1cW1PbOBT+K4z3gZfsVrJsWeaNWxemhbKFYafTYTK6HBO3jp21HbZZhv++km0g5EJMyJC4dYYHW9blfOcc6Xw6lrm1VJgNIj465X2wdqy9JPne5+n3LWx1rLgq+/Tpw8nu5w/d092TQ12cDPIwiTNr59bKeXoN+WWYDXlketCFX686Fo+iM35t7gIeZdCxBpBmScyj8D8oK+tHeTqEu44FPwZRknLT5XnOczDd3ujq+l6Pjf8gekQu8/AGzkHmZakgrgOObSNlS0woth3u6mpZWaGQbGYV03Ux/H4S5zyM9TCmzJVM4sAFTKUrBfUdSTxTHoRRXlURo8Mfg1Sj05hHA6OVfS3rdZKGkkdWgSKFrBT61joKIeWp7I0+wg1EpuRw9vPpR+fJMJXwGYLiUZyHua5kHYT98zxJwbrTGhtrbf0JyXXKB73R1mOpqVMNbJUqNSW95N/9FPSdsnbQ3ZUuycL4Oqrs8aiaixJeFoUSUmNt8U2rtVBCH7S1zYXiOS90MUgTbdo8hPJ5oorHUKjq1voYavWVfV/yaGi63d7jWSi3tUT6d2XkKm17libfxqxXVM+KITZPl1psXRoIQNqnPOwzhzCKXYLkQqfZVTc8ltoEb+ExB/emHwdpCufg+wI8bV1lNUosfQTbOMBAHPCFIsRhkgu60EcuksGpVmZZp0B4vxraHet9mvSLytV6nQ3FP0NIR7rBBKD7B/r6r/uL53oyPjk9RzpWaWR013mo2R2v2T0Bng31wGNVdQQ4h0jbaKVWKW8KSV8+czWW4wNLF1UYghAi3Y+W9FOqIN0bFaIehOl9jLEnFVrhrCtktxDgrHR6I6Ozdc4jyLa+XBwYl9Yja0NbOxgVnlKqzh7T8iJ76A7+7oERSAuu45kK80qg4/ipkKudHKswQ4Geiwjm9/7g2NX03+QQe49qcuXUxqwolCuEdH0UYEGZIEK5SjFty+moUG/WL+8bp0k+rZD9pD/gaZhN3n0IY4PDQA3yVSp9JT7UsT6H1718TvSIh1FU+k4zvQcb71nEGuqtSTPW6om16SLJeVQsT8vE/7O94+7+Zde3PfsAuay7d7iLuo5Hd7t7yEfdXQ/bruO+9+33u09Igu43Weni+0KgZprMpBQVtR9tHP98WD6LmOFyhASxkeREMqC29L2WXbTsomUXvxq7EDxQnOitqMO441PqC0padtGyiw1hF0/Xphlu/FaCuEaESpiPX35yqjMdEZrMdZgNNkeuUIwgxD2OBXabwnW0xtVQ05VmsJ1K2jl2OQC9eud9iPO10p0pHv8ytjNtkQ3kO/UNsaGE517LrwC2xmDR7onfNk6swFvKUMG9gPrM4UoixV2BuHBYGyp+2VDx2p1xGyvaWNHucDYxcG3KDmdlkYvIQLmcI/MDzBwPcbUwcq3ZuRc6lOSp2jRPKd7NE1txmyubOjb1QToE4fUrmz5KunXJ09CM1lStz8FSqt+VgijhY0HAY9JTIClav/rZmMhnkG4dJcMMekmkmmqD5wCVhggwCYhins9diT3puxyL9RsCozHBB0bwo8bPhwWYSnMA01sXGSBFkMcJdTFFfAPMsfXbo+s0OhTMRFKqngSCYSIF8oVejxAT/iaEX2IEPvopAsJsKKXyqZCUU6SUwgQoQ4LixS+z3/oM7ksPA54kcd5rj1SuSIslSXYk4l7AkEOUgx3fdRxYHK/e2lGW2xLspTxeimn81O7yOl2WTkOpy2xGCOGOg6kDnoeeYZvVa3XqM+HKgHKhzK4XMQTw+Fr9qUst92a9mAlLv1ifnW3aT6JhP16g34lU0tgaXU1OLcqDWb/OdA7tVpCHfdi2kY1/x/bvyL5AaKf42y56qNuOLNnOWbKdu2Q7umQ7b8l2bMl2/nLtMFqyHV5Szol2V2+YbnxpCHqo/+QQRUezKtkDdfD4CVU5B8OCN2ZSz6rj4rL2GZhas3cmkuk5/PwRlkX2KNbNpx+HYfsdfmeqWyan2UyQdg2QdtNBkhogSdNBOjVAOk0H6dYA6TYdJK0BkjYdpFcDpNd0kKwGSNZ0kH4NkH7DQU6QwTlkADUdZS3Kc895ruq8yd0EtjrnQ95Os/JmW+e9JM0hhlkpkcYcBIvCGPZ7PM1rJl/xZPJ1E+xROZTR+qaLOu066zsYsOy83QxppjVZ5tIQoh4y37QzDB4gJG2fmLGezaUhbHs+MM8FXyIfzMk81ubSaudGaudU2hxcm4Nrc2lrJ5ZtLq3NpTUJZJtLa3NpDQLZ5tLaXFpzQLa5tDaXtknb+DXm0rzqBOyrz1bPTau1mZ7VZXp8sBmjEiHmOT5xKEblqalnLcMLte8N81xL+cQ41aIw64xaMsyzAZdwxmOYcVZNOyOPFajqet55NfMfZYs0pZEorL5xq1G/xHv3PyWjNpQMVwAA&quot;"/>
    <we:property name="isFiltersActionButtonVisible" value="true"/>
    <we:property name="isVisualContainerHeaderHidden" value="false"/>
    <we:property name="pageDisplayName" value="&quot;Dashboard&quot;"/>
    <we:property name="pageName" value="&quot;b354e4220d2c136124a5&quot;"/>
    <we:property name="reportEmbeddedTime" value="&quot;2025-05-08T13:53:27.018Z&quot;"/>
    <we:property name="reportName" value="&quot;Dashboard Team 11-1&quot;"/>
    <we:property name="reportState" value="&quot;CONNECTED&quot;"/>
    <we:property name="reportUrl" value="&quot;/groups/me/reports/4d83bb8b-b89f-4ee5-902e-93d11b434cd5/b354e4220d2c136124a5?bookmarkGuid=b85603ae-7e00-46eb-8371-e2247d23a2f6&amp;bookmarkUsage=1&amp;ctid=4605e262-b447-4aaa-aea7-f70112a6dda8&amp;fromEntryPoint=export&quot;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a75b0bac-4f02-4e51-ae82-bf9e09612878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+1Z30/jOBD+V1Be9qU62XHiOPvWX+yujrtDsGKFTqhy7GmbJU0qJ+W2i/q/39gJULqFsgV2C+IFJbY7/ma+b4axc+nptJxmcv63nID33usUxflEmvM96rW8vB6TUTQMKEQJCYlPYgUMFM4W0yot8tJ7f+lV0oygOknLmcysIRz896zlySw7lCP7NpRZCS1vCqYscpml36FejFOVmcGi5cG3aVYYaU0eV7ICa/YCl+M7QqB/MNxRqiq9gGNQVT2qI6UYD0MSEElpJEAGCS4r6wUO2dolOD5Mswqt28dk3v82NYj48sphGkvgccAjCGPKgPnKj9FuNZ/a2S6iGxUmVTLDwdqQtXNyhdZvefummDiLTVg1ruznVVrN8aWXTg5NoWeqwtHPzihZYLi+jMGA+1W3yHVaO3npfXJ/LUYoy9ovtySbTVZm7NtxMTMKjmB48+L2X2CMcVdkoMYAU2mqCeQVzuDeJzKbOdrQ9EGKHqFz1ic7jMvffTj6p9s/On1nV58t8E9N2dLGH1P8kVHj+QFcQPYjsOv5DZjXhcmCX/q914zv3YzZFc3Gt31reePiv64BJE1778OWp6Qag+7dqL6OZ6rt5qXCCH1yj91igmbSsoZ48/ZnmuM8sdsNq3rqAUzc5dVdlLS8o3Q0dvY30LGwi28ncTPrIUuWpwuXaqipSqZ5I/rhkBNfBApElEifECCM350Xa5X//PQfVwUmxCr5H6AYGTkdz++gvy4fq8wTF4oyzUdZU3tchXFPdQ56ZZYqTGWsbMlXLCEuCBPAyuYKiayki8W0ZiyFer7QbhpcqNaT1ZFlqhqqziyuuo4h9V+XKtV1Bu5iLM+cyoJhEgjBAxmTCBXDtZBi50SzXc3oGJnrN9E8aSwb0YQBiyJCQy58yTmLCSEbRdPWFzJXoH9QzF8gy5mBh/owaNaXq8U22DuWGZR7p597a1hvvTD1Nijn97ry7DENbTSbuB6cbpNMh51Pg+7JIPYjv0dCMej022QQRLw96JCYDNoR9cMg3I/9/fatjEO7hdFgOnMnol5qrnpE7MX6v0BAtoVam6DXzOxWii4Jps5SoTiPSOJHAaE0oJRpSnc9SzfKSUmjd00ndpoTHfFIEE0DIigXLCH+7w82v0G6d4K9rt3tpUb9Dl+a8McqZFRIIqVgoU9CH9jvD79YgnwIZu9jMSthXGRbdSW7wMF9DtVE+NynfhJzCjLSLCBIxuZ+8tmJoGQJ+NQC//ji82GDTzUddBgQHtl7D0pjQROf8Hh7OtqjkYGRvLrFuA3/587M+/iv1cFfdcsN1i2zndmf5U0gybY93U8f5j+nE1iFhUo3Wyklm5UYadA1iu5YmuqByqGrynlKRx7W3TzljnVTEmqdaEWFIFTGSURiHeg3QW6Iau/q9mMJ1heA855cdzx4Ek0+gzbu96KWR0IED4ZE6SCJQiZVIsgj6tVrP1k+7WXaizpWPqKuvvrz41PcC2pN2DAWjGgSchJw6atwYyK+6f8ZDga/EFbsAF2DeXUJev/x5SWna8ApTeJY+wL7fcDDMI3cXc+9FEnnZGdWVYjwFjWuU5N+EhJNEzTGGWPCTx5xkru3U9udS7SVD3Y3zR7b/uoz6sR4CKZ80A7E/iCIO8Eg7lM2oGGfdTp+lzAWrYbfMbDu80Mxq8qpVHAoc1jzGQKDLnMNunm+61OE+3Z//SFisfgfj8DXuzMgAAA=&quot;"/>
    <we:property name="creatorSessionId" value="&quot;d19749e0-2dee-4da0-8eb3-48f3c7b0f19a&quot;"/>
    <we:property name="creatorTenantId" value="&quot;4605e262-b447-4aaa-aea7-f70112a6dda8&quot;"/>
    <we:property name="creatorUserId" value="&quot;100320012E96F20B&quot;"/>
    <we:property name="datasetId" value="&quot;db81edf0-221d-46b7-9a46-ade226377077&quot;"/>
    <we:property name="embedUrl" value="&quot;/reportEmbed?reportId=4d83bb8b-b89f-4ee5-902e-93d11b434cd5&amp;config=eyJjbHVzdGVyVXJsIjoiaHR0cHM6Ly9XQUJJLVVTLU5PUlRILUNFTlRSQUwtSC1QUklNQVJZLXJlZGlyZWN0LmFuYWx5c2lzLndpbmRvd3MubmV0IiwiZW1iZWRGZWF0dXJlcyI6eyJ1c2FnZU1ldHJpY3NWTmV4dCI6dHJ1ZX19&amp;disableSensitivityBanner=true&amp;storytellingChangeViewModeShortcutKeys=true&quot;"/>
    <we:property name="initialStateBookmark" value="&quot;H4sIAAAAAAAAA+1ZXU/jOhD9Kygv+1Jd2flwHN6atiwI2EWAWKErVDnxtM2SJpWTcreL+t/v2AlQuqVlS9ktiBeU2O74zJwzw9i5tWRSjFIx+SKGYO1aYZ5fD4W63qFWw8rqsa9fD4+bp4fdL83jDg7nozLJs8LavbVKofpQXiTFWKTaAg7+e9WwRJqeiL5+64m0gIY1AlXkmUiTn1AtxqlSjWHasODHKM2V0CbPSlGCNnuDy/Ed96b/OLijiMvkBs4gLqtR6cexwzyPuERQ6nMQboTLimqBQbZwCY73krRE6/oxmnR+jBQivr3zlAYCWOAyH7yAOuDYsR2g3XIy0rMtRNfPVRKLFAcrQ9rOxR1au2HtqXxoLNbxlLiyk5VJOcGXdjI8UbkcxyWOnhujZIrh+jYABeZXrTyTSeXkrXVg/mqMUBSVX2ZJOh7Ozei3s3ysYjiF3sOL2X+KMcZdkYEKA4yEKoeQlTiDe1+IdGxoQ9NHCXqEzmmf9DAu//T59Gurc3r5Sa++muKfirKZjfcT/JGKB5MjuIH0V2D38yswLwqTBj/ze6se33kY0yvqjR/71rAG+X8tBUiatHa9hhWLeACy/SD3Kp6J1JsXMUbowDy28iGaSYoK4sPbYZLhPNHb9cpq6hlMPOXVU5Q0rNOkPzD2V9Ax1YsfZ289ayFLmqcbk2qoqVIkWS36Xo8Rm7sxcD8SNiFAHPZ0XixU/uvTf1bmmBDz5H+GvK/EaDB5gv6qfMwzT0woiiTrp3XtMRXGPFU5aBVpEmMqY2WLvmMJMUEYAlY2U0hEKUwsRhVjCVTzuTTTYEK1mKxQFElcU3WlcVV1DKn/PlOp7jNwG2N5ZVTm9iKXc+aKgPioGCa54FsnmvVqRqhEJj9Es9FY1qLxXMf3CfUYtwVjTkAIWSmaprwRWQzyF8UcgyjGCp7rQ7deX8wXW3fnTKRQ7Fyetxew3nhj6q1RTpa68uox9XQ067geXa6TTCfhQbd10Q1s324Tj3fDTpN0XZ81uyEJSLfpU9tzvb3A3ms+yji0mysJKpwYEbUTddcjYi/W+QMC0i3UwgS9Z2a7UnRGMFWW8pgxn0S27xJKXUodSem2Z+lKOcVCyW3TiZ5mRPrM50RSl3DKuBMR++8Hmz0g3bnAXlfv9laj/oQvdfiD2HMoF0QI7ng28Wxw/n74+QzkE1A7+/m4gEGertWVbAMHyxyqiLCZTe0oYBSELx2XIBmr+8lXJ4KSGeAjDXz/zefDCp8qOmjPJczX9x6UBpxGNmHB+nQ0+30FfXF3i/EY/u+dmffwX6uBP++WGaxaZj2zN87qQJJ1e7rfPsyfJ0OYh4VKV2spJR0XGGmQFYrWQKjymcqh88rZpCPP6242uWPVlHhSRjKmnBMqgsgngXTlhyBXRLV9d/sxA+sbwHVbLDoebESTr6CN5V5U8ogIZ26PxNKNfM8RccTJC+rVez9ZbvYy7U0dK19QV9/9+XET94JSEqcXcIdI4jHiMmHH3spE/ND/KxwM/iCswAC6B/PuEnT58eUtp6vLKI2CQNoc+33AwzD1zV3PUoqEcTIclyUifESN6dSEHXlE0giNMcdxuB294CS3tFPbnku0uQ92D82es/7Vpx8GeAimrNt0+V7XDUK3G3So06VexwlDu0Ucx58Pv2Fg0eeHfFwWIxHDichgwWcIDLrIJMj6+alPEfoDvWX2QMBJlK76dHG3vpLb9H99QFwnWyAAAA==&quot;"/>
    <we:property name="isFiltersActionButtonVisible" value="true"/>
    <we:property name="isVisualContainerHeaderHidden" value="false"/>
    <we:property name="pageDisplayName" value="&quot;Department Detail&quot;"/>
    <we:property name="pageName" value="&quot;d7cc3655040a1178ea4b&quot;"/>
    <we:property name="reportEmbeddedTime" value="&quot;2025-05-08T13:55:04.687Z&quot;"/>
    <we:property name="reportName" value="&quot;Dashboard Team 11-1&quot;"/>
    <we:property name="reportState" value="&quot;CONNECTED&quot;"/>
    <we:property name="reportUrl" value="&quot;/groups/me/reports/4d83bb8b-b89f-4ee5-902e-93d11b434cd5/d7cc3655040a1178ea4b?bookmarkGuid=9cb532e8-3a8c-4b2d-a77a-0786c1cefb39&amp;bookmarkUsage=1&amp;ctid=4605e262-b447-4aaa-aea7-f70112a6dda8&amp;fromEntryPoint=export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979</Words>
  <Application>Microsoft Office PowerPoint</Application>
  <PresentationFormat>Custom</PresentationFormat>
  <Paragraphs>119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Almarai Bold</vt:lpstr>
      <vt:lpstr>Calibri</vt:lpstr>
      <vt:lpstr>Almarai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 Portfolio</dc:title>
  <cp:lastModifiedBy>Merk, Madison Lea</cp:lastModifiedBy>
  <cp:revision>21</cp:revision>
  <dcterms:created xsi:type="dcterms:W3CDTF">2006-08-16T00:00:00Z</dcterms:created>
  <dcterms:modified xsi:type="dcterms:W3CDTF">2025-05-09T12:07:18Z</dcterms:modified>
  <dc:identifier>DAGmsp2e9jo</dc:identifier>
</cp:coreProperties>
</file>